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embeddedFontLst>
    <p:embeddedFont>
      <p:font typeface="Garamond" panose="02020404030301010803" pitchFamily="18" charset="0"/>
      <p:regular r:id="rId55"/>
      <p:bold r:id="rId56"/>
      <p:italic r:id="rId57"/>
    </p:embeddedFont>
    <p:embeddedFont>
      <p:font typeface="Georgia" panose="02040502050405020303" pitchFamily="18" charset="0"/>
      <p:regular r:id="rId58"/>
      <p:bold r:id="rId59"/>
      <p:italic r:id="rId60"/>
      <p:boldItalic r:id="rId61"/>
    </p:embeddedFont>
    <p:embeddedFont>
      <p:font typeface="Play" panose="020B0604020202020204" charset="0"/>
      <p:regular r:id="rId62"/>
      <p:bold r:id="rId63"/>
    </p:embeddedFont>
    <p:embeddedFont>
      <p:font typeface="Quattrocento Sans" panose="020B0502050000020003" pitchFamily="34" charset="0"/>
      <p:regular r:id="rId64"/>
      <p:bold r:id="rId65"/>
      <p:italic r:id="rId66"/>
      <p:boldItalic r:id="rId6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8" roundtripDataSignature="AMtx7mgh+F6/AfWnrwlYNTy5E7/+Wotg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customschemas.google.com/relationships/presentationmetadata" Target="meta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4" name="Google Shape;45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5" name="Google Shape;475;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9" name="Google Shape;489;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4" name="Google Shape;504;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082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42958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9571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399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360936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57360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9020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40538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674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87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974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0273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0917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145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26003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6723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97699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799042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ikiwaste.org.uk/Landfil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iberosampa.blogspot.com/2009/10/veredas-antigas.html"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sp>
        <p:nvSpPr>
          <p:cNvPr id="85" name="Google Shape;85;p1"/>
          <p:cNvSpPr txBox="1">
            <a:spLocks noGrp="1"/>
          </p:cNvSpPr>
          <p:nvPr>
            <p:ph type="ctrTitle"/>
          </p:nvPr>
        </p:nvSpPr>
        <p:spPr>
          <a:xfrm>
            <a:off x="643469" y="91293"/>
            <a:ext cx="4202852" cy="364860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400"/>
              <a:buFont typeface="Georgia"/>
              <a:buNone/>
            </a:pPr>
            <a:r>
              <a:rPr lang="en-US" sz="4800" b="1" i="0" dirty="0">
                <a:solidFill>
                  <a:srgbClr val="0D0D0D"/>
                </a:solidFill>
                <a:effectLst/>
                <a:latin typeface="Söhne"/>
              </a:rPr>
              <a:t>Earth's Environmental Saga: A Survey of Pollution</a:t>
            </a:r>
            <a:endParaRPr lang="en-US" sz="4800" b="1" dirty="0">
              <a:latin typeface="Georgia"/>
              <a:ea typeface="Georgia"/>
              <a:cs typeface="Georgia"/>
              <a:sym typeface="Georgia"/>
            </a:endParaRPr>
          </a:p>
        </p:txBody>
      </p:sp>
      <p:sp>
        <p:nvSpPr>
          <p:cNvPr id="86" name="Google Shape;86;p1"/>
          <p:cNvSpPr txBox="1">
            <a:spLocks noGrp="1"/>
          </p:cNvSpPr>
          <p:nvPr>
            <p:ph type="subTitle" idx="1"/>
          </p:nvPr>
        </p:nvSpPr>
        <p:spPr>
          <a:xfrm>
            <a:off x="643467" y="4572000"/>
            <a:ext cx="4620584" cy="195681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1500"/>
              <a:buNone/>
            </a:pPr>
            <a:r>
              <a:rPr lang="en-US" sz="2000" b="1" dirty="0">
                <a:solidFill>
                  <a:schemeClr val="tx1"/>
                </a:solidFill>
              </a:rPr>
              <a:t>Name : Mohammad Wasi</a:t>
            </a:r>
          </a:p>
          <a:p>
            <a:pPr marL="0" lvl="0" indent="0" algn="l" rtl="0">
              <a:lnSpc>
                <a:spcPct val="90000"/>
              </a:lnSpc>
              <a:spcBef>
                <a:spcPts val="1000"/>
              </a:spcBef>
              <a:spcAft>
                <a:spcPts val="0"/>
              </a:spcAft>
              <a:buClr>
                <a:schemeClr val="dk1"/>
              </a:buClr>
              <a:buSzPts val="1500"/>
              <a:buNone/>
            </a:pPr>
            <a:r>
              <a:rPr lang="en-US" sz="2000" b="1" dirty="0">
                <a:solidFill>
                  <a:schemeClr val="tx1"/>
                </a:solidFill>
              </a:rPr>
              <a:t>Batch : AIML B8</a:t>
            </a:r>
          </a:p>
          <a:p>
            <a:pPr marL="0" lvl="0" indent="0" algn="l" rtl="0">
              <a:lnSpc>
                <a:spcPct val="90000"/>
              </a:lnSpc>
              <a:spcBef>
                <a:spcPts val="1000"/>
              </a:spcBef>
              <a:spcAft>
                <a:spcPts val="0"/>
              </a:spcAft>
              <a:buClr>
                <a:schemeClr val="dk1"/>
              </a:buClr>
              <a:buSzPts val="1500"/>
              <a:buNone/>
            </a:pPr>
            <a:r>
              <a:rPr lang="en-US" sz="2000" b="1" dirty="0">
                <a:solidFill>
                  <a:schemeClr val="tx1"/>
                </a:solidFill>
              </a:rPr>
              <a:t>SAP ID : 500110709</a:t>
            </a:r>
          </a:p>
          <a:p>
            <a:pPr marL="0" lvl="0" indent="0" algn="l" rtl="0">
              <a:lnSpc>
                <a:spcPct val="90000"/>
              </a:lnSpc>
              <a:spcBef>
                <a:spcPts val="1000"/>
              </a:spcBef>
              <a:spcAft>
                <a:spcPts val="0"/>
              </a:spcAft>
              <a:buClr>
                <a:schemeClr val="dk1"/>
              </a:buClr>
              <a:buSzPts val="1500"/>
              <a:buNone/>
            </a:pPr>
            <a:r>
              <a:rPr lang="en-US" sz="2000" b="1" dirty="0">
                <a:solidFill>
                  <a:schemeClr val="tx1"/>
                </a:solidFill>
              </a:rPr>
              <a:t>Submitted to :  Dr Balendu </a:t>
            </a:r>
            <a:r>
              <a:rPr lang="en-US" sz="2000" b="1" dirty="0" err="1">
                <a:solidFill>
                  <a:schemeClr val="tx1"/>
                </a:solidFill>
              </a:rPr>
              <a:t>Shekher</a:t>
            </a:r>
            <a:r>
              <a:rPr lang="en-US" sz="2000" b="1" dirty="0">
                <a:solidFill>
                  <a:schemeClr val="tx1"/>
                </a:solidFill>
              </a:rPr>
              <a:t> Giri</a:t>
            </a:r>
          </a:p>
          <a:p>
            <a:pPr marL="0" lvl="0" indent="0" algn="l" rtl="0">
              <a:lnSpc>
                <a:spcPct val="90000"/>
              </a:lnSpc>
              <a:spcBef>
                <a:spcPts val="1000"/>
              </a:spcBef>
              <a:spcAft>
                <a:spcPts val="0"/>
              </a:spcAft>
              <a:buClr>
                <a:schemeClr val="dk1"/>
              </a:buClr>
              <a:buSzPts val="1500"/>
              <a:buNone/>
            </a:pPr>
            <a:endParaRPr lang="en-US" sz="1500" dirty="0">
              <a:solidFill>
                <a:schemeClr val="tx1"/>
              </a:solidFill>
            </a:endParaRPr>
          </a:p>
        </p:txBody>
      </p:sp>
      <p:pic>
        <p:nvPicPr>
          <p:cNvPr id="87" name="Google Shape;87;p1" descr="Smoke and smoke coming out of a factory&#10;&#10;Description automatically generated"/>
          <p:cNvPicPr preferRelativeResize="0"/>
          <p:nvPr/>
        </p:nvPicPr>
        <p:blipFill rotWithShape="1">
          <a:blip r:embed="rId3">
            <a:alphaModFix/>
          </a:blip>
          <a:srcRect b="21215"/>
          <a:stretch/>
        </p:blipFill>
        <p:spPr>
          <a:xfrm>
            <a:off x="6031660" y="10"/>
            <a:ext cx="6160340"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3" name="Rectangle 2">
            <a:extLst>
              <a:ext uri="{FF2B5EF4-FFF2-40B4-BE49-F238E27FC236}">
                <a16:creationId xmlns:a16="http://schemas.microsoft.com/office/drawing/2014/main" id="{CC73F9D9-CD6B-F82E-56D6-032EEC33BF47}"/>
              </a:ext>
            </a:extLst>
          </p:cNvPr>
          <p:cNvSpPr>
            <a:spLocks noChangeArrowheads="1"/>
          </p:cNvSpPr>
          <p:nvPr/>
        </p:nvSpPr>
        <p:spPr bwMode="auto">
          <a:xfrm>
            <a:off x="-82297" y="-32266"/>
            <a:ext cx="45719" cy="457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p:nvPr/>
        </p:nvSpPr>
        <p:spPr>
          <a:xfrm>
            <a:off x="-1"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10"/>
          <p:cNvSpPr txBox="1">
            <a:spLocks noGrp="1"/>
          </p:cNvSpPr>
          <p:nvPr>
            <p:ph type="title"/>
          </p:nvPr>
        </p:nvSpPr>
        <p:spPr>
          <a:xfrm>
            <a:off x="491239" y="34797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Georgia"/>
              <a:buNone/>
            </a:pPr>
            <a:r>
              <a:rPr lang="en-US" sz="4000" b="1">
                <a:latin typeface="Georgia"/>
                <a:ea typeface="Georgia"/>
                <a:cs typeface="Georgia"/>
                <a:sym typeface="Georgia"/>
              </a:rPr>
              <a:t>Major Contributors to Air Pollution</a:t>
            </a:r>
            <a:endParaRPr sz="4000">
              <a:latin typeface="Georgia"/>
              <a:ea typeface="Georgia"/>
              <a:cs typeface="Georgia"/>
              <a:sym typeface="Georgia"/>
            </a:endParaRPr>
          </a:p>
          <a:p>
            <a:pPr marL="0" lvl="0" indent="0" algn="l" rtl="0">
              <a:lnSpc>
                <a:spcPct val="90000"/>
              </a:lnSpc>
              <a:spcBef>
                <a:spcPts val="0"/>
              </a:spcBef>
              <a:spcAft>
                <a:spcPts val="0"/>
              </a:spcAft>
              <a:buClr>
                <a:schemeClr val="dk1"/>
              </a:buClr>
              <a:buSzPts val="4000"/>
              <a:buFont typeface="Play"/>
              <a:buNone/>
            </a:pPr>
            <a:endParaRPr sz="4000">
              <a:latin typeface="Georgia"/>
              <a:ea typeface="Georgia"/>
              <a:cs typeface="Georgia"/>
              <a:sym typeface="Georgia"/>
            </a:endParaRPr>
          </a:p>
        </p:txBody>
      </p:sp>
      <p:sp>
        <p:nvSpPr>
          <p:cNvPr id="165" name="Google Shape;165;p10"/>
          <p:cNvSpPr txBox="1">
            <a:spLocks noGrp="1"/>
          </p:cNvSpPr>
          <p:nvPr>
            <p:ph idx="1"/>
          </p:nvPr>
        </p:nvSpPr>
        <p:spPr>
          <a:xfrm>
            <a:off x="494098" y="1879446"/>
            <a:ext cx="6131332" cy="481345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b="1" dirty="0">
                <a:latin typeface="Georgia"/>
                <a:ea typeface="Georgia"/>
                <a:cs typeface="Georgia"/>
                <a:sym typeface="Georgia"/>
              </a:rPr>
              <a:t>Industrial Emissions:</a:t>
            </a:r>
            <a:endParaRPr sz="2400" dirty="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400"/>
              <a:buChar char="•"/>
            </a:pPr>
            <a:r>
              <a:rPr lang="en-US" sz="1400" dirty="0">
                <a:latin typeface="Georgia"/>
                <a:ea typeface="Georgia"/>
                <a:cs typeface="Georgia"/>
                <a:sym typeface="Georgia"/>
              </a:rPr>
              <a:t>Industries release pollutants such as particulate matter, sulfur dioxide (SO2), nitrogen oxides (NOx), volatile organic compounds (VOCs), and hazardous air pollutants (HAPs) into the atmosphere. These emissions result from manufacturing processes, power generation, and chemical production, contributing significantly to air pollution-related health issues and environmental degradation.</a:t>
            </a:r>
            <a:endParaRPr sz="1600" dirty="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400"/>
              <a:buChar char="•"/>
            </a:pPr>
            <a:r>
              <a:rPr lang="en-US" sz="1400" b="1" dirty="0">
                <a:latin typeface="Georgia"/>
                <a:ea typeface="Georgia"/>
                <a:cs typeface="Georgia"/>
                <a:sym typeface="Georgia"/>
              </a:rPr>
              <a:t>Manufacturing Processes:</a:t>
            </a:r>
            <a:endParaRPr sz="1400" b="1" dirty="0">
              <a:latin typeface="Georgia"/>
              <a:ea typeface="Georgia"/>
              <a:cs typeface="Georgia"/>
              <a:sym typeface="Georgia"/>
            </a:endParaRPr>
          </a:p>
          <a:p>
            <a:pPr marL="685800" lvl="1" indent="-228600" algn="l" rtl="0">
              <a:lnSpc>
                <a:spcPct val="90000"/>
              </a:lnSpc>
              <a:spcBef>
                <a:spcPts val="500"/>
              </a:spcBef>
              <a:spcAft>
                <a:spcPts val="0"/>
              </a:spcAft>
              <a:buClr>
                <a:srgbClr val="0D0D0D"/>
              </a:buClr>
              <a:buSzPts val="1400"/>
              <a:buChar char="•"/>
            </a:pPr>
            <a:r>
              <a:rPr lang="en-US" sz="1400" dirty="0">
                <a:solidFill>
                  <a:srgbClr val="0D0D0D"/>
                </a:solidFill>
                <a:latin typeface="Georgia"/>
                <a:ea typeface="Georgia"/>
                <a:cs typeface="Georgia"/>
                <a:sym typeface="Georgia"/>
              </a:rPr>
              <a:t>Factories and manufacturing facilities emit pollutants during various production processes. These processes often involve the combustion of fossil fuels, such as coal, oil, and natural gas, to power machinery and generate heat.</a:t>
            </a:r>
            <a:endParaRPr sz="1400" dirty="0">
              <a:latin typeface="Georgia"/>
              <a:ea typeface="Georgia"/>
              <a:cs typeface="Georgia"/>
              <a:sym typeface="Georgia"/>
            </a:endParaRPr>
          </a:p>
          <a:p>
            <a:pPr marL="685800" lvl="1" indent="-228600" algn="l" rtl="0">
              <a:lnSpc>
                <a:spcPct val="90000"/>
              </a:lnSpc>
              <a:spcBef>
                <a:spcPts val="500"/>
              </a:spcBef>
              <a:spcAft>
                <a:spcPts val="0"/>
              </a:spcAft>
              <a:buClr>
                <a:srgbClr val="0D0D0D"/>
              </a:buClr>
              <a:buSzPts val="1400"/>
              <a:buChar char="•"/>
            </a:pPr>
            <a:r>
              <a:rPr lang="en-US" sz="1400" dirty="0">
                <a:solidFill>
                  <a:srgbClr val="0D0D0D"/>
                </a:solidFill>
                <a:latin typeface="Georgia"/>
                <a:ea typeface="Georgia"/>
                <a:cs typeface="Georgia"/>
                <a:sym typeface="Georgia"/>
              </a:rPr>
              <a:t>Combustion releases particulate matter (PM), which consists of tiny solid or liquid particles suspended in the air. These particles can range in size from coarse dust to fine aerosols and can have harmful effects on respiratory health when inhaled.</a:t>
            </a:r>
            <a:endParaRPr sz="1400" dirty="0">
              <a:latin typeface="Georgia"/>
              <a:ea typeface="Georgia"/>
              <a:cs typeface="Georgia"/>
              <a:sym typeface="Georgia"/>
            </a:endParaRPr>
          </a:p>
          <a:p>
            <a:pPr marL="685800" lvl="1" indent="-228600" algn="l" rtl="0">
              <a:lnSpc>
                <a:spcPct val="90000"/>
              </a:lnSpc>
              <a:spcBef>
                <a:spcPts val="500"/>
              </a:spcBef>
              <a:spcAft>
                <a:spcPts val="0"/>
              </a:spcAft>
              <a:buClr>
                <a:srgbClr val="0D0D0D"/>
              </a:buClr>
              <a:buSzPts val="1400"/>
              <a:buChar char="•"/>
            </a:pPr>
            <a:r>
              <a:rPr lang="en-US" sz="1400" dirty="0">
                <a:solidFill>
                  <a:srgbClr val="0D0D0D"/>
                </a:solidFill>
                <a:latin typeface="Georgia"/>
                <a:ea typeface="Georgia"/>
                <a:cs typeface="Georgia"/>
                <a:sym typeface="Georgia"/>
              </a:rPr>
              <a:t>Manufacturing operations also release sulfur dioxide (SO2) and nitrogen oxides (NOx) into the atmosphere. </a:t>
            </a:r>
            <a:endParaRPr dirty="0">
              <a:latin typeface="Georgia"/>
              <a:ea typeface="Georgia"/>
              <a:cs typeface="Georgia"/>
              <a:sym typeface="Georgia"/>
            </a:endParaRPr>
          </a:p>
        </p:txBody>
      </p:sp>
      <p:pic>
        <p:nvPicPr>
          <p:cNvPr id="166" name="Google Shape;166;p10" descr="Smoke stacks of smoke coming out of a factory&#10;&#10;Description automatically generated"/>
          <p:cNvPicPr preferRelativeResize="0"/>
          <p:nvPr/>
        </p:nvPicPr>
        <p:blipFill rotWithShape="1">
          <a:blip r:embed="rId3">
            <a:alphaModFix/>
          </a:blip>
          <a:srcRect t="8996" r="1"/>
          <a:stretch/>
        </p:blipFill>
        <p:spPr>
          <a:xfrm>
            <a:off x="6842253" y="10"/>
            <a:ext cx="5349747" cy="68579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1"/>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11"/>
          <p:cNvSpPr/>
          <p:nvPr/>
        </p:nvSpPr>
        <p:spPr>
          <a:xfrm>
            <a:off x="4770782" y="0"/>
            <a:ext cx="7421217" cy="6857999"/>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11"/>
          <p:cNvSpPr txBox="1">
            <a:spLocks noGrp="1"/>
          </p:cNvSpPr>
          <p:nvPr>
            <p:ph type="title"/>
          </p:nvPr>
        </p:nvSpPr>
        <p:spPr>
          <a:xfrm>
            <a:off x="6468059" y="454617"/>
            <a:ext cx="4914929" cy="13308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Georgia"/>
              <a:buNone/>
            </a:pPr>
            <a:r>
              <a:rPr lang="en-US" sz="3700" b="1">
                <a:latin typeface="Georgia"/>
                <a:ea typeface="Georgia"/>
                <a:cs typeface="Georgia"/>
                <a:sym typeface="Georgia"/>
              </a:rPr>
              <a:t>Major Contributors to Air Pollution</a:t>
            </a:r>
            <a:endParaRPr sz="3700">
              <a:latin typeface="Georgia"/>
              <a:ea typeface="Georgia"/>
              <a:cs typeface="Georgia"/>
              <a:sym typeface="Georgia"/>
            </a:endParaRPr>
          </a:p>
          <a:p>
            <a:pPr marL="0" lvl="0" indent="0" algn="l" rtl="0">
              <a:lnSpc>
                <a:spcPct val="90000"/>
              </a:lnSpc>
              <a:spcBef>
                <a:spcPts val="0"/>
              </a:spcBef>
              <a:spcAft>
                <a:spcPts val="0"/>
              </a:spcAft>
              <a:buClr>
                <a:schemeClr val="dk1"/>
              </a:buClr>
              <a:buSzPct val="100000"/>
              <a:buFont typeface="Play"/>
              <a:buNone/>
            </a:pPr>
            <a:endParaRPr sz="3700"/>
          </a:p>
        </p:txBody>
      </p:sp>
      <p:sp>
        <p:nvSpPr>
          <p:cNvPr id="175" name="Google Shape;175;p11"/>
          <p:cNvSpPr txBox="1">
            <a:spLocks noGrp="1"/>
          </p:cNvSpPr>
          <p:nvPr>
            <p:ph idx="1"/>
          </p:nvPr>
        </p:nvSpPr>
        <p:spPr>
          <a:xfrm>
            <a:off x="5951449" y="1716238"/>
            <a:ext cx="5509029" cy="482556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Font typeface="Arial"/>
              <a:buChar char="•"/>
            </a:pPr>
            <a:r>
              <a:rPr lang="en-US" sz="2000" b="1">
                <a:latin typeface="Georgia"/>
                <a:ea typeface="Georgia"/>
                <a:cs typeface="Georgia"/>
                <a:sym typeface="Georgia"/>
              </a:rPr>
              <a:t>Construction Activities:</a:t>
            </a:r>
            <a:endParaRPr sz="2000">
              <a:latin typeface="Georgia"/>
              <a:ea typeface="Georgia"/>
              <a:cs typeface="Georgia"/>
              <a:sym typeface="Georgia"/>
            </a:endParaRPr>
          </a:p>
          <a:p>
            <a:pPr marL="514350" lvl="0" indent="-28575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Construction projects, such as building construction, road paving, and demolition activities, also contribute to air pollution.</a:t>
            </a:r>
            <a:endParaRPr/>
          </a:p>
          <a:p>
            <a:pPr marL="514350" lvl="0" indent="-28575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Dust emissions are a common byproduct of construction activities, particularly during excavation, demolition, and earth-moving operations. These dust particles can contain a variety of pollutants, including particulate matter, silica, and heavy metals.</a:t>
            </a:r>
            <a:endParaRPr/>
          </a:p>
          <a:p>
            <a:pPr marL="514350" lvl="0" indent="-28575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Diesel-powered construction equipment and machinery also emit nitrogen oxides (NOx) and particulate matter (PM) into the air, contributing to localized air pollution in construction sites and surrounding areas.</a:t>
            </a:r>
            <a:endParaRPr/>
          </a:p>
          <a:p>
            <a:pPr marL="228600" lvl="0" indent="-127000" algn="l" rtl="0">
              <a:lnSpc>
                <a:spcPct val="90000"/>
              </a:lnSpc>
              <a:spcBef>
                <a:spcPts val="1000"/>
              </a:spcBef>
              <a:spcAft>
                <a:spcPts val="0"/>
              </a:spcAft>
              <a:buClr>
                <a:schemeClr val="dk1"/>
              </a:buClr>
              <a:buSzPts val="1600"/>
              <a:buFont typeface="Arial"/>
              <a:buNone/>
            </a:pPr>
            <a:endParaRPr sz="1600">
              <a:latin typeface="Georgia"/>
              <a:ea typeface="Georgia"/>
              <a:cs typeface="Georgia"/>
              <a:sym typeface="Georgia"/>
            </a:endParaRPr>
          </a:p>
          <a:p>
            <a:pPr marL="685800" lvl="0" indent="-127000" algn="l" rtl="0">
              <a:lnSpc>
                <a:spcPct val="90000"/>
              </a:lnSpc>
              <a:spcBef>
                <a:spcPts val="0"/>
              </a:spcBef>
              <a:spcAft>
                <a:spcPts val="0"/>
              </a:spcAft>
              <a:buClr>
                <a:schemeClr val="dk1"/>
              </a:buClr>
              <a:buSzPts val="1600"/>
              <a:buFont typeface="Arial"/>
              <a:buNone/>
            </a:pPr>
            <a:endParaRPr sz="1600">
              <a:latin typeface="Georgia"/>
              <a:ea typeface="Georgia"/>
              <a:cs typeface="Georgia"/>
              <a:sym typeface="Georgia"/>
            </a:endParaRPr>
          </a:p>
          <a:p>
            <a:pPr marL="0" lvl="0" indent="0" algn="l" rtl="0">
              <a:lnSpc>
                <a:spcPct val="90000"/>
              </a:lnSpc>
              <a:spcBef>
                <a:spcPts val="0"/>
              </a:spcBef>
              <a:spcAft>
                <a:spcPts val="0"/>
              </a:spcAft>
              <a:buClr>
                <a:schemeClr val="dk1"/>
              </a:buClr>
              <a:buSzPts val="1600"/>
              <a:buNone/>
            </a:pPr>
            <a:endParaRPr sz="1600" b="1">
              <a:latin typeface="Georgia"/>
              <a:ea typeface="Georgia"/>
              <a:cs typeface="Georgia"/>
              <a:sym typeface="Georgia"/>
            </a:endParaRPr>
          </a:p>
        </p:txBody>
      </p:sp>
      <p:pic>
        <p:nvPicPr>
          <p:cNvPr id="174" name="Google Shape;174;p11"/>
          <p:cNvPicPr preferRelativeResize="0"/>
          <p:nvPr/>
        </p:nvPicPr>
        <p:blipFill rotWithShape="1">
          <a:blip r:embed="rId3">
            <a:alphaModFix/>
          </a:blip>
          <a:srcRect l="27981" t="177" r="17223" b="-353"/>
          <a:stretch/>
        </p:blipFill>
        <p:spPr>
          <a:xfrm>
            <a:off x="-1596554" y="9"/>
            <a:ext cx="7886823" cy="6857200"/>
          </a:xfrm>
          <a:custGeom>
            <a:avLst/>
            <a:gdLst/>
            <a:ahLst/>
            <a:cxnLst/>
            <a:rect l="l" t="t" r="r" b="b"/>
            <a:pathLst>
              <a:path w="6901731" h="6858000" extrusionOk="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2"/>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12"/>
          <p:cNvSpPr/>
          <p:nvPr/>
        </p:nvSpPr>
        <p:spPr>
          <a:xfrm>
            <a:off x="4770782" y="0"/>
            <a:ext cx="7421217" cy="6857999"/>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12"/>
          <p:cNvSpPr txBox="1">
            <a:spLocks noGrp="1"/>
          </p:cNvSpPr>
          <p:nvPr>
            <p:ph type="title"/>
          </p:nvPr>
        </p:nvSpPr>
        <p:spPr>
          <a:xfrm>
            <a:off x="6045870" y="536995"/>
            <a:ext cx="6047631" cy="133083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700"/>
              <a:buFont typeface="Georgia"/>
              <a:buNone/>
            </a:pPr>
            <a:r>
              <a:rPr lang="en-US" sz="3700" b="1">
                <a:latin typeface="Georgia"/>
                <a:ea typeface="Georgia"/>
                <a:cs typeface="Georgia"/>
                <a:sym typeface="Georgia"/>
              </a:rPr>
              <a:t>Major Contributors to Air Pollution</a:t>
            </a:r>
            <a:endParaRPr sz="3700">
              <a:latin typeface="Georgia"/>
              <a:ea typeface="Georgia"/>
              <a:cs typeface="Georgia"/>
              <a:sym typeface="Georgia"/>
            </a:endParaRPr>
          </a:p>
          <a:p>
            <a:pPr marL="0" lvl="0" indent="0" algn="l" rtl="0">
              <a:lnSpc>
                <a:spcPct val="90000"/>
              </a:lnSpc>
              <a:spcBef>
                <a:spcPts val="0"/>
              </a:spcBef>
              <a:spcAft>
                <a:spcPts val="0"/>
              </a:spcAft>
              <a:buClr>
                <a:schemeClr val="dk1"/>
              </a:buClr>
              <a:buSzPts val="3700"/>
              <a:buFont typeface="Play"/>
              <a:buNone/>
            </a:pPr>
            <a:endParaRPr sz="3700"/>
          </a:p>
        </p:txBody>
      </p:sp>
      <p:sp>
        <p:nvSpPr>
          <p:cNvPr id="183" name="Google Shape;183;p12"/>
          <p:cNvSpPr txBox="1">
            <a:spLocks noGrp="1"/>
          </p:cNvSpPr>
          <p:nvPr>
            <p:ph idx="1"/>
          </p:nvPr>
        </p:nvSpPr>
        <p:spPr>
          <a:xfrm>
            <a:off x="5951449" y="1716238"/>
            <a:ext cx="5509029" cy="482556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400"/>
              <a:buFont typeface="Arial"/>
              <a:buChar char="•"/>
            </a:pPr>
            <a:r>
              <a:rPr lang="en-US" sz="2400" b="1">
                <a:latin typeface="Georgia"/>
                <a:ea typeface="Georgia"/>
                <a:cs typeface="Georgia"/>
                <a:sym typeface="Georgia"/>
              </a:rPr>
              <a:t>Transportation:</a:t>
            </a:r>
            <a:endParaRPr sz="2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100"/>
              <a:buFont typeface="Arial"/>
              <a:buChar char="•"/>
            </a:pPr>
            <a:r>
              <a:rPr lang="en-US" sz="1100">
                <a:latin typeface="Georgia"/>
                <a:ea typeface="Georgia"/>
                <a:cs typeface="Georgia"/>
                <a:sym typeface="Georgia"/>
              </a:rPr>
              <a:t>The transportation sector is a cornerstone of modern society, enabling the movement of people and goods across vast distances. However, this convenience comes at a cost to air quality, as transportation activities are a significant source of air pollution. Let's explore in more detail how various modes of transportation contribute to air pollution:</a:t>
            </a:r>
            <a:endParaRPr sz="11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100"/>
              <a:buFont typeface="Arial"/>
              <a:buChar char="•"/>
            </a:pPr>
            <a:r>
              <a:rPr lang="en-US" sz="1100" b="1">
                <a:latin typeface="Georgia"/>
                <a:ea typeface="Georgia"/>
                <a:cs typeface="Georgia"/>
                <a:sym typeface="Georgia"/>
              </a:rPr>
              <a:t>Road Vehicles (Cars, Trucks, Buses):</a:t>
            </a:r>
            <a:endParaRPr sz="1100">
              <a:solidFill>
                <a:srgbClr val="808080"/>
              </a:solidFill>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Font typeface="Arial"/>
              <a:buChar char="•"/>
            </a:pPr>
            <a:r>
              <a:rPr lang="en-US" sz="1100">
                <a:latin typeface="Georgia"/>
                <a:ea typeface="Georgia"/>
                <a:cs typeface="Georgia"/>
                <a:sym typeface="Georgia"/>
              </a:rPr>
              <a:t>Road vehicles powered by internal combustion engines are major contributors to air pollution, particularly in urban areas with high traffic density.</a:t>
            </a:r>
            <a:endParaRPr sz="1100">
              <a:solidFill>
                <a:srgbClr val="808080"/>
              </a:solidFill>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Font typeface="Arial"/>
              <a:buChar char="•"/>
            </a:pPr>
            <a:r>
              <a:rPr lang="en-US" sz="1100">
                <a:latin typeface="Georgia"/>
                <a:ea typeface="Georgia"/>
                <a:cs typeface="Georgia"/>
                <a:sym typeface="Georgia"/>
              </a:rPr>
              <a:t>Combustion engines in these vehicles burn fossil fuels, such as gasoline and diesel, to generate power. This combustion process releases a variety of pollutants into the air, including:</a:t>
            </a:r>
            <a:endParaRPr sz="1100">
              <a:solidFill>
                <a:srgbClr val="808080"/>
              </a:solidFill>
              <a:latin typeface="Georgia"/>
              <a:ea typeface="Georgia"/>
              <a:cs typeface="Georgia"/>
              <a:sym typeface="Georgia"/>
            </a:endParaRPr>
          </a:p>
          <a:p>
            <a:pPr marL="1143000" lvl="2" indent="-228600" algn="l" rtl="0">
              <a:lnSpc>
                <a:spcPct val="90000"/>
              </a:lnSpc>
              <a:spcBef>
                <a:spcPts val="500"/>
              </a:spcBef>
              <a:spcAft>
                <a:spcPts val="0"/>
              </a:spcAft>
              <a:buClr>
                <a:schemeClr val="dk1"/>
              </a:buClr>
              <a:buSzPts val="1100"/>
              <a:buFont typeface="Arial"/>
              <a:buChar char="•"/>
            </a:pPr>
            <a:r>
              <a:rPr lang="en-US" sz="1100" b="1">
                <a:latin typeface="Georgia"/>
                <a:ea typeface="Georgia"/>
                <a:cs typeface="Georgia"/>
                <a:sym typeface="Georgia"/>
              </a:rPr>
              <a:t>Carbon Monoxide (CO):</a:t>
            </a:r>
            <a:r>
              <a:rPr lang="en-US" sz="1100">
                <a:latin typeface="Georgia"/>
                <a:ea typeface="Georgia"/>
                <a:cs typeface="Georgia"/>
                <a:sym typeface="Georgia"/>
              </a:rPr>
              <a:t> A colorless, odorless gas produced by incomplete combustion of fossil fuels. CO can impair the body's ability to transport oxygen and is particularly harmful in enclosed spaces.</a:t>
            </a:r>
            <a:endParaRPr sz="1100">
              <a:solidFill>
                <a:srgbClr val="808080"/>
              </a:solidFill>
              <a:latin typeface="Georgia"/>
              <a:ea typeface="Georgia"/>
              <a:cs typeface="Georgia"/>
              <a:sym typeface="Georgia"/>
            </a:endParaRPr>
          </a:p>
          <a:p>
            <a:pPr marL="1143000" lvl="2" indent="-228600" algn="l" rtl="0">
              <a:lnSpc>
                <a:spcPct val="90000"/>
              </a:lnSpc>
              <a:spcBef>
                <a:spcPts val="500"/>
              </a:spcBef>
              <a:spcAft>
                <a:spcPts val="0"/>
              </a:spcAft>
              <a:buClr>
                <a:schemeClr val="dk1"/>
              </a:buClr>
              <a:buSzPts val="1100"/>
              <a:buFont typeface="Arial"/>
              <a:buChar char="•"/>
            </a:pPr>
            <a:r>
              <a:rPr lang="en-US" sz="1100" b="1">
                <a:latin typeface="Georgia"/>
                <a:ea typeface="Georgia"/>
                <a:cs typeface="Georgia"/>
                <a:sym typeface="Georgia"/>
              </a:rPr>
              <a:t>Nitrogen Oxides (NOx):</a:t>
            </a:r>
            <a:r>
              <a:rPr lang="en-US" sz="1100">
                <a:latin typeface="Georgia"/>
                <a:ea typeface="Georgia"/>
                <a:cs typeface="Georgia"/>
                <a:sym typeface="Georgia"/>
              </a:rPr>
              <a:t> These pollutants form when nitrogen and oxygen react under high temperatures during combustion. NOx contributes to the formation of ground-level ozone and smog, which can irritate the respiratory system and exacerbate respiratory conditions.</a:t>
            </a:r>
            <a:endParaRPr sz="1100">
              <a:solidFill>
                <a:srgbClr val="808080"/>
              </a:solidFill>
              <a:latin typeface="Georgia"/>
              <a:ea typeface="Georgia"/>
              <a:cs typeface="Georgia"/>
              <a:sym typeface="Georgia"/>
            </a:endParaRPr>
          </a:p>
          <a:p>
            <a:pPr marL="1143000" lvl="2" indent="-228600" algn="l" rtl="0">
              <a:lnSpc>
                <a:spcPct val="90000"/>
              </a:lnSpc>
              <a:spcBef>
                <a:spcPts val="500"/>
              </a:spcBef>
              <a:spcAft>
                <a:spcPts val="0"/>
              </a:spcAft>
              <a:buClr>
                <a:schemeClr val="dk1"/>
              </a:buClr>
              <a:buSzPts val="1100"/>
              <a:buFont typeface="Arial"/>
              <a:buChar char="•"/>
            </a:pPr>
            <a:r>
              <a:rPr lang="en-US" sz="1100" b="1">
                <a:latin typeface="Georgia"/>
                <a:ea typeface="Georgia"/>
                <a:cs typeface="Georgia"/>
                <a:sym typeface="Georgia"/>
              </a:rPr>
              <a:t>Hydrocarbons (HCs):</a:t>
            </a:r>
            <a:r>
              <a:rPr lang="en-US" sz="1100">
                <a:latin typeface="Georgia"/>
                <a:ea typeface="Georgia"/>
                <a:cs typeface="Georgia"/>
                <a:sym typeface="Georgia"/>
              </a:rPr>
              <a:t> Organic compounds emitted during fuel combustion contribute to the formation of ground-level ozone and smog. HCs can also react with nitrogen oxides to form secondary pollutants.</a:t>
            </a:r>
            <a:endParaRPr sz="1100">
              <a:solidFill>
                <a:srgbClr val="808080"/>
              </a:solidFill>
              <a:latin typeface="Georgia"/>
              <a:ea typeface="Georgia"/>
              <a:cs typeface="Georgia"/>
              <a:sym typeface="Georgia"/>
            </a:endParaRPr>
          </a:p>
          <a:p>
            <a:pPr marL="228600" lvl="0" indent="-158750" algn="l" rtl="0">
              <a:lnSpc>
                <a:spcPct val="90000"/>
              </a:lnSpc>
              <a:spcBef>
                <a:spcPts val="1000"/>
              </a:spcBef>
              <a:spcAft>
                <a:spcPts val="0"/>
              </a:spcAft>
              <a:buClr>
                <a:schemeClr val="dk1"/>
              </a:buClr>
              <a:buSzPts val="1100"/>
              <a:buFont typeface="Arial"/>
              <a:buNone/>
            </a:pPr>
            <a:endParaRPr sz="1100">
              <a:solidFill>
                <a:srgbClr val="808080"/>
              </a:solidFill>
              <a:latin typeface="Georgia"/>
              <a:ea typeface="Georgia"/>
              <a:cs typeface="Georgia"/>
              <a:sym typeface="Georgia"/>
            </a:endParaRPr>
          </a:p>
          <a:p>
            <a:pPr marL="228600" lvl="0" indent="-101600" algn="l" rtl="0">
              <a:lnSpc>
                <a:spcPct val="90000"/>
              </a:lnSpc>
              <a:spcBef>
                <a:spcPts val="1000"/>
              </a:spcBef>
              <a:spcAft>
                <a:spcPts val="0"/>
              </a:spcAft>
              <a:buClr>
                <a:schemeClr val="dk1"/>
              </a:buClr>
              <a:buSzPts val="2000"/>
              <a:buFont typeface="Arial"/>
              <a:buNone/>
            </a:pPr>
            <a:endParaRPr sz="2000" b="1">
              <a:latin typeface="Georgia"/>
              <a:ea typeface="Georgia"/>
              <a:cs typeface="Georgia"/>
              <a:sym typeface="Georgia"/>
            </a:endParaRPr>
          </a:p>
        </p:txBody>
      </p:sp>
      <p:pic>
        <p:nvPicPr>
          <p:cNvPr id="184" name="Google Shape;184;p12" descr="A group of cars in a traffic jam&#10;&#10;Description automatically generated"/>
          <p:cNvPicPr preferRelativeResize="0"/>
          <p:nvPr/>
        </p:nvPicPr>
        <p:blipFill rotWithShape="1">
          <a:blip r:embed="rId3">
            <a:alphaModFix/>
          </a:blip>
          <a:srcRect/>
          <a:stretch/>
        </p:blipFill>
        <p:spPr>
          <a:xfrm>
            <a:off x="504053" y="1362075"/>
            <a:ext cx="5448300" cy="4700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3"/>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13"/>
          <p:cNvSpPr txBox="1">
            <a:spLocks noGrp="1"/>
          </p:cNvSpPr>
          <p:nvPr>
            <p:ph type="title"/>
          </p:nvPr>
        </p:nvSpPr>
        <p:spPr>
          <a:xfrm>
            <a:off x="838201" y="365125"/>
            <a:ext cx="5656128"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100"/>
              <a:buFont typeface="Georgia"/>
              <a:buNone/>
            </a:pPr>
            <a:r>
              <a:rPr lang="en-US" sz="4100" b="1">
                <a:latin typeface="Georgia"/>
                <a:ea typeface="Georgia"/>
                <a:cs typeface="Georgia"/>
                <a:sym typeface="Georgia"/>
              </a:rPr>
              <a:t>Major Contributors to Air Pollution</a:t>
            </a:r>
            <a:endParaRPr sz="4100">
              <a:latin typeface="Georgia"/>
              <a:ea typeface="Georgia"/>
              <a:cs typeface="Georgia"/>
              <a:sym typeface="Georgia"/>
            </a:endParaRPr>
          </a:p>
          <a:p>
            <a:pPr marL="0" lvl="0" indent="0" algn="l" rtl="0">
              <a:lnSpc>
                <a:spcPct val="90000"/>
              </a:lnSpc>
              <a:spcBef>
                <a:spcPts val="0"/>
              </a:spcBef>
              <a:spcAft>
                <a:spcPts val="0"/>
              </a:spcAft>
              <a:buClr>
                <a:schemeClr val="dk1"/>
              </a:buClr>
              <a:buSzPts val="4100"/>
              <a:buFont typeface="Play"/>
              <a:buNone/>
            </a:pPr>
            <a:endParaRPr sz="4100"/>
          </a:p>
        </p:txBody>
      </p:sp>
      <p:sp>
        <p:nvSpPr>
          <p:cNvPr id="191" name="Google Shape;191;p13"/>
          <p:cNvSpPr txBox="1">
            <a:spLocks noGrp="1"/>
          </p:cNvSpPr>
          <p:nvPr>
            <p:ph idx="1"/>
          </p:nvPr>
        </p:nvSpPr>
        <p:spPr>
          <a:xfrm>
            <a:off x="838200" y="2333297"/>
            <a:ext cx="4619621" cy="38436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700"/>
              <a:buFont typeface="Arial"/>
              <a:buChar char="•"/>
            </a:pPr>
            <a:r>
              <a:rPr lang="en-US" sz="1700" b="1">
                <a:latin typeface="Georgia"/>
                <a:ea typeface="Georgia"/>
                <a:cs typeface="Georgia"/>
                <a:sym typeface="Georgia"/>
              </a:rPr>
              <a:t>Airplanes:</a:t>
            </a:r>
            <a:endParaRPr sz="17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700"/>
              <a:buFont typeface="Arial"/>
              <a:buChar char="•"/>
            </a:pPr>
            <a:r>
              <a:rPr lang="en-US" sz="1700">
                <a:latin typeface="Georgia"/>
                <a:ea typeface="Georgia"/>
                <a:cs typeface="Georgia"/>
                <a:sym typeface="Georgia"/>
              </a:rPr>
              <a:t>Aircraft engines, particularly those used in commercial airliners, emit pollutants during takeoff, cruising, and landing phases of flight.</a:t>
            </a:r>
            <a:endParaRPr/>
          </a:p>
          <a:p>
            <a:pPr marL="685800" lvl="1" indent="-228600" algn="l" rtl="0">
              <a:lnSpc>
                <a:spcPct val="90000"/>
              </a:lnSpc>
              <a:spcBef>
                <a:spcPts val="500"/>
              </a:spcBef>
              <a:spcAft>
                <a:spcPts val="0"/>
              </a:spcAft>
              <a:buClr>
                <a:schemeClr val="dk1"/>
              </a:buClr>
              <a:buSzPts val="1700"/>
              <a:buFont typeface="Arial"/>
              <a:buChar char="•"/>
            </a:pPr>
            <a:r>
              <a:rPr lang="en-US" sz="1700">
                <a:latin typeface="Georgia"/>
                <a:ea typeface="Georgia"/>
                <a:cs typeface="Georgia"/>
                <a:sym typeface="Georgia"/>
              </a:rPr>
              <a:t>Jet engines combust aviation fuel, releasing pollutants such as nitrogen oxides (NOx), sulfur oxides (SOx), carbon monoxide (CO), and particulate matter (PM) into the atmosphere.</a:t>
            </a:r>
            <a:endParaRPr/>
          </a:p>
          <a:p>
            <a:pPr marL="685800" lvl="1" indent="-228600" algn="l" rtl="0">
              <a:lnSpc>
                <a:spcPct val="90000"/>
              </a:lnSpc>
              <a:spcBef>
                <a:spcPts val="500"/>
              </a:spcBef>
              <a:spcAft>
                <a:spcPts val="0"/>
              </a:spcAft>
              <a:buClr>
                <a:schemeClr val="dk1"/>
              </a:buClr>
              <a:buSzPts val="1700"/>
              <a:buFont typeface="Arial"/>
              <a:buChar char="•"/>
            </a:pPr>
            <a:r>
              <a:rPr lang="en-US" sz="1700">
                <a:latin typeface="Georgia"/>
                <a:ea typeface="Georgia"/>
                <a:cs typeface="Georgia"/>
                <a:sym typeface="Georgia"/>
              </a:rPr>
              <a:t>Emissions from aircraft contribute to air pollution near airports and along flight paths, impacting air quality in surrounding communities and regions.</a:t>
            </a:r>
            <a:endParaRPr/>
          </a:p>
          <a:p>
            <a:pPr marL="228600" lvl="0" indent="-120650" algn="l" rtl="0">
              <a:lnSpc>
                <a:spcPct val="90000"/>
              </a:lnSpc>
              <a:spcBef>
                <a:spcPts val="1000"/>
              </a:spcBef>
              <a:spcAft>
                <a:spcPts val="0"/>
              </a:spcAft>
              <a:buClr>
                <a:schemeClr val="dk1"/>
              </a:buClr>
              <a:buSzPts val="1700"/>
              <a:buFont typeface="Arial"/>
              <a:buNone/>
            </a:pPr>
            <a:endParaRPr sz="1700">
              <a:latin typeface="Georgia"/>
              <a:ea typeface="Georgia"/>
              <a:cs typeface="Georgia"/>
              <a:sym typeface="Georgia"/>
            </a:endParaRPr>
          </a:p>
          <a:p>
            <a:pPr marL="228600" lvl="0" indent="-120650" algn="l" rtl="0">
              <a:lnSpc>
                <a:spcPct val="90000"/>
              </a:lnSpc>
              <a:spcBef>
                <a:spcPts val="1000"/>
              </a:spcBef>
              <a:spcAft>
                <a:spcPts val="0"/>
              </a:spcAft>
              <a:buClr>
                <a:schemeClr val="dk1"/>
              </a:buClr>
              <a:buSzPts val="1700"/>
              <a:buFont typeface="Arial"/>
              <a:buNone/>
            </a:pPr>
            <a:endParaRPr sz="1700">
              <a:latin typeface="Georgia"/>
              <a:ea typeface="Georgia"/>
              <a:cs typeface="Georgia"/>
              <a:sym typeface="Georgia"/>
            </a:endParaRPr>
          </a:p>
          <a:p>
            <a:pPr marL="228600" lvl="0" indent="-120650" algn="l" rtl="0">
              <a:lnSpc>
                <a:spcPct val="90000"/>
              </a:lnSpc>
              <a:spcBef>
                <a:spcPts val="1000"/>
              </a:spcBef>
              <a:spcAft>
                <a:spcPts val="0"/>
              </a:spcAft>
              <a:buClr>
                <a:schemeClr val="dk1"/>
              </a:buClr>
              <a:buSzPts val="1700"/>
              <a:buFont typeface="Arial"/>
              <a:buNone/>
            </a:pPr>
            <a:endParaRPr sz="1700" b="1">
              <a:latin typeface="Georgia"/>
              <a:ea typeface="Georgia"/>
              <a:cs typeface="Georgia"/>
              <a:sym typeface="Georgia"/>
            </a:endParaRPr>
          </a:p>
        </p:txBody>
      </p:sp>
      <p:pic>
        <p:nvPicPr>
          <p:cNvPr id="192" name="Google Shape;192;p13" descr="The wing of an airplane&#10;&#10;Description automatically generated"/>
          <p:cNvPicPr preferRelativeResize="0"/>
          <p:nvPr/>
        </p:nvPicPr>
        <p:blipFill rotWithShape="1">
          <a:blip r:embed="rId3">
            <a:alphaModFix/>
          </a:blip>
          <a:srcRect l="9059" r="32904" b="-1"/>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14"/>
          <p:cNvSpPr txBox="1">
            <a:spLocks noGrp="1"/>
          </p:cNvSpPr>
          <p:nvPr>
            <p:ph type="title"/>
          </p:nvPr>
        </p:nvSpPr>
        <p:spPr>
          <a:xfrm>
            <a:off x="838201" y="365125"/>
            <a:ext cx="5656128"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100"/>
              <a:buFont typeface="Georgia"/>
              <a:buNone/>
            </a:pPr>
            <a:r>
              <a:rPr lang="en-US" sz="4100" b="1">
                <a:latin typeface="Georgia"/>
                <a:ea typeface="Georgia"/>
                <a:cs typeface="Georgia"/>
                <a:sym typeface="Georgia"/>
              </a:rPr>
              <a:t>Major Contributors to Air Pollution</a:t>
            </a:r>
            <a:endParaRPr sz="4100">
              <a:latin typeface="Georgia"/>
              <a:ea typeface="Georgia"/>
              <a:cs typeface="Georgia"/>
              <a:sym typeface="Georgia"/>
            </a:endParaRPr>
          </a:p>
          <a:p>
            <a:pPr marL="0" lvl="0" indent="0" algn="l" rtl="0">
              <a:lnSpc>
                <a:spcPct val="90000"/>
              </a:lnSpc>
              <a:spcBef>
                <a:spcPts val="0"/>
              </a:spcBef>
              <a:spcAft>
                <a:spcPts val="0"/>
              </a:spcAft>
              <a:buClr>
                <a:schemeClr val="dk1"/>
              </a:buClr>
              <a:buSzPts val="4100"/>
              <a:buFont typeface="Play"/>
              <a:buNone/>
            </a:pPr>
            <a:endParaRPr sz="4100"/>
          </a:p>
        </p:txBody>
      </p:sp>
      <p:sp>
        <p:nvSpPr>
          <p:cNvPr id="199" name="Google Shape;199;p14"/>
          <p:cNvSpPr txBox="1">
            <a:spLocks noGrp="1"/>
          </p:cNvSpPr>
          <p:nvPr>
            <p:ph idx="1"/>
          </p:nvPr>
        </p:nvSpPr>
        <p:spPr>
          <a:xfrm>
            <a:off x="838200" y="2333297"/>
            <a:ext cx="4619621" cy="38436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700"/>
              <a:buFont typeface="Arial"/>
              <a:buChar char="•"/>
            </a:pPr>
            <a:r>
              <a:rPr lang="en-US" sz="1700" b="1">
                <a:latin typeface="Georgia"/>
                <a:ea typeface="Georgia"/>
                <a:cs typeface="Georgia"/>
                <a:sym typeface="Georgia"/>
              </a:rPr>
              <a:t>Agricultural Activities:</a:t>
            </a:r>
            <a:endParaRPr sz="1700">
              <a:latin typeface="Georgia"/>
              <a:ea typeface="Georgia"/>
              <a:cs typeface="Georgia"/>
              <a:sym typeface="Georgia"/>
            </a:endParaRPr>
          </a:p>
          <a:p>
            <a:pPr marL="0" lvl="0" indent="0" algn="l" rtl="0">
              <a:lnSpc>
                <a:spcPct val="90000"/>
              </a:lnSpc>
              <a:spcBef>
                <a:spcPts val="1000"/>
              </a:spcBef>
              <a:spcAft>
                <a:spcPts val="0"/>
              </a:spcAft>
              <a:buClr>
                <a:schemeClr val="dk1"/>
              </a:buClr>
              <a:buSzPts val="1700"/>
              <a:buNone/>
            </a:pPr>
            <a:r>
              <a:rPr lang="en-US" sz="1700">
                <a:latin typeface="Georgia"/>
                <a:ea typeface="Georgia"/>
                <a:cs typeface="Georgia"/>
                <a:sym typeface="Georgia"/>
              </a:rPr>
              <a:t>Agricultural practices, including livestock farming, crop burning, and fertilizer use, contribute to air pollution through the release of ammonia (NH3), methane (CH4), and nitrous oxide (N2O). These emissions result from livestock waste management, rice paddies, and fertilizer application, exacerbating greenhouse gas concentrations and air quality concerns, particularly in rural areas.</a:t>
            </a:r>
            <a:endParaRPr>
              <a:latin typeface="Georgia"/>
              <a:ea typeface="Georgia"/>
              <a:cs typeface="Georgia"/>
              <a:sym typeface="Georgia"/>
            </a:endParaRPr>
          </a:p>
          <a:p>
            <a:pPr marL="228600" lvl="0" indent="-120650" algn="l" rtl="0">
              <a:lnSpc>
                <a:spcPct val="90000"/>
              </a:lnSpc>
              <a:spcBef>
                <a:spcPts val="1000"/>
              </a:spcBef>
              <a:spcAft>
                <a:spcPts val="0"/>
              </a:spcAft>
              <a:buClr>
                <a:schemeClr val="dk1"/>
              </a:buClr>
              <a:buSzPts val="1700"/>
              <a:buFont typeface="Arial"/>
              <a:buNone/>
            </a:pPr>
            <a:endParaRPr sz="1700" b="1">
              <a:latin typeface="Georgia"/>
              <a:ea typeface="Georgia"/>
              <a:cs typeface="Georgia"/>
              <a:sym typeface="Georgia"/>
            </a:endParaRPr>
          </a:p>
        </p:txBody>
      </p:sp>
      <p:pic>
        <p:nvPicPr>
          <p:cNvPr id="200" name="Google Shape;200;p14" descr="A person standing in a field with smoke and trees in the background&#10;&#10;Description automatically generated"/>
          <p:cNvPicPr preferRelativeResize="0"/>
          <p:nvPr/>
        </p:nvPicPr>
        <p:blipFill rotWithShape="1">
          <a:blip r:embed="rId3">
            <a:alphaModFix/>
          </a:blip>
          <a:srcRect/>
          <a:stretch/>
        </p:blipFill>
        <p:spPr>
          <a:xfrm>
            <a:off x="6048449" y="1111123"/>
            <a:ext cx="5638774" cy="51465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6" name="Google Shape;206;p15"/>
          <p:cNvSpPr txBox="1">
            <a:spLocks noGrp="1"/>
          </p:cNvSpPr>
          <p:nvPr>
            <p:ph type="title"/>
          </p:nvPr>
        </p:nvSpPr>
        <p:spPr>
          <a:xfrm>
            <a:off x="838200" y="365125"/>
            <a:ext cx="10515600" cy="7839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0D0D"/>
              </a:buClr>
              <a:buSzPts val="2800"/>
              <a:buFont typeface="Georgia"/>
              <a:buNone/>
            </a:pPr>
            <a:r>
              <a:rPr lang="en-US" sz="2800" b="1">
                <a:solidFill>
                  <a:srgbClr val="0D0D0D"/>
                </a:solidFill>
                <a:latin typeface="Georgia"/>
                <a:ea typeface="Georgia"/>
                <a:cs typeface="Georgia"/>
                <a:sym typeface="Georgia"/>
              </a:rPr>
              <a:t>Effects on Human Health and Ecosystems</a:t>
            </a:r>
            <a:endParaRPr sz="2800" b="1">
              <a:latin typeface="Georgia"/>
              <a:ea typeface="Georgia"/>
              <a:cs typeface="Georgia"/>
              <a:sym typeface="Georgia"/>
            </a:endParaRPr>
          </a:p>
        </p:txBody>
      </p:sp>
      <p:sp>
        <p:nvSpPr>
          <p:cNvPr id="205" name="Google Shape;205;p15"/>
          <p:cNvSpPr txBox="1">
            <a:spLocks noGrp="1"/>
          </p:cNvSpPr>
          <p:nvPr>
            <p:ph idx="1"/>
          </p:nvPr>
        </p:nvSpPr>
        <p:spPr>
          <a:xfrm>
            <a:off x="838200" y="1054445"/>
            <a:ext cx="5863302" cy="512251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en-US" sz="1800">
                <a:latin typeface="Georgia"/>
                <a:ea typeface="Georgia"/>
                <a:cs typeface="Georgia"/>
                <a:sym typeface="Georgia"/>
              </a:rPr>
              <a:t>The health costs of air pollution in India are staggering, with significant impacts on respiratory health, cardiovascular diseases, and overall mortality rates. Asthma, exacerbated by air pollution, stands as the primary health concern, accounting for over 50% of health problems linked to poor air quality. Exposure to pollutants like particulate matter (PM), sulfur dioxide (SO2), and nitrogen oxides (NOx) over time leads to a myriad of health issues, including bronchitis, chronic obstructive pulmonary disease (COPD), lung cancer, and heart attacks.</a:t>
            </a:r>
            <a:endParaRPr sz="18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800"/>
              <a:buChar char="•"/>
            </a:pPr>
            <a:r>
              <a:rPr lang="en-US" sz="1800">
                <a:latin typeface="Georgia"/>
                <a:ea typeface="Georgia"/>
                <a:cs typeface="Georgia"/>
                <a:sym typeface="Georgia"/>
              </a:rPr>
              <a:t>According to the Global Burden of Disease Study, outdoor air pollution was the fifth-largest killer in India in 2010, contributing to approximately 620,000 premature deaths. Alarmingly, over a million Indians die prematurely every year due to air pollution, with children bearing a significant burden, as evidenced by abnormalities in lung function observed in half of Delhi's children.</a:t>
            </a:r>
            <a:endParaRPr sz="1800">
              <a:latin typeface="Georgia"/>
              <a:ea typeface="Georgia"/>
              <a:cs typeface="Georgia"/>
              <a:sym typeface="Georgia"/>
            </a:endParaRPr>
          </a:p>
          <a:p>
            <a:pPr marL="228600" lvl="0" indent="-158750" algn="l" rtl="0">
              <a:lnSpc>
                <a:spcPct val="90000"/>
              </a:lnSpc>
              <a:spcBef>
                <a:spcPts val="1000"/>
              </a:spcBef>
              <a:spcAft>
                <a:spcPts val="0"/>
              </a:spcAft>
              <a:buClr>
                <a:schemeClr val="dk1"/>
              </a:buClr>
              <a:buSzPts val="1100"/>
              <a:buNone/>
            </a:pPr>
            <a:endParaRPr sz="1100">
              <a:latin typeface="Georgia"/>
              <a:ea typeface="Georgia"/>
              <a:cs typeface="Georgia"/>
              <a:sym typeface="Georgia"/>
            </a:endParaRPr>
          </a:p>
        </p:txBody>
      </p:sp>
      <p:pic>
        <p:nvPicPr>
          <p:cNvPr id="207" name="Google Shape;207;p15" descr="A graph with text and numbers&#10;&#10;Description automatically generated"/>
          <p:cNvPicPr preferRelativeResize="0"/>
          <p:nvPr/>
        </p:nvPicPr>
        <p:blipFill rotWithShape="1">
          <a:blip r:embed="rId3">
            <a:alphaModFix/>
          </a:blip>
          <a:srcRect/>
          <a:stretch/>
        </p:blipFill>
        <p:spPr>
          <a:xfrm>
            <a:off x="6925010" y="1714432"/>
            <a:ext cx="4985331" cy="36759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16"/>
          <p:cNvSpPr txBox="1">
            <a:spLocks noGrp="1"/>
          </p:cNvSpPr>
          <p:nvPr>
            <p:ph type="title"/>
          </p:nvPr>
        </p:nvSpPr>
        <p:spPr>
          <a:xfrm>
            <a:off x="838200" y="365125"/>
            <a:ext cx="10515600" cy="7839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0D0D"/>
              </a:buClr>
              <a:buSzPts val="2800"/>
              <a:buFont typeface="Georgia"/>
              <a:buNone/>
            </a:pPr>
            <a:r>
              <a:rPr lang="en-US" sz="2800" b="1">
                <a:solidFill>
                  <a:srgbClr val="0D0D0D"/>
                </a:solidFill>
                <a:latin typeface="Georgia"/>
                <a:ea typeface="Georgia"/>
                <a:cs typeface="Georgia"/>
                <a:sym typeface="Georgia"/>
              </a:rPr>
              <a:t>Effects on Human Health and Ecosystems</a:t>
            </a:r>
            <a:endParaRPr sz="2800" b="1">
              <a:latin typeface="Georgia"/>
              <a:ea typeface="Georgia"/>
              <a:cs typeface="Georgia"/>
              <a:sym typeface="Georgia"/>
            </a:endParaRPr>
          </a:p>
        </p:txBody>
      </p:sp>
      <p:sp>
        <p:nvSpPr>
          <p:cNvPr id="212" name="Google Shape;212;p16"/>
          <p:cNvSpPr txBox="1">
            <a:spLocks noGrp="1"/>
          </p:cNvSpPr>
          <p:nvPr>
            <p:ph idx="1"/>
          </p:nvPr>
        </p:nvSpPr>
        <p:spPr>
          <a:xfrm>
            <a:off x="590320" y="1146252"/>
            <a:ext cx="5863302" cy="512251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400"/>
              <a:buChar char="•"/>
            </a:pPr>
            <a:r>
              <a:rPr lang="en-US" sz="1400">
                <a:latin typeface="Georgia"/>
                <a:ea typeface="Georgia"/>
                <a:cs typeface="Georgia"/>
                <a:sym typeface="Georgia"/>
              </a:rPr>
              <a:t>Moreover, air pollution has adverse effects on life expectancy, with estimates suggesting that limiting exposure to national air quality recommendations could increase average life expectancy in India by 1.7 years.</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400"/>
              <a:buChar char="•"/>
            </a:pPr>
            <a:r>
              <a:rPr lang="en-US" sz="1400">
                <a:latin typeface="Georgia"/>
                <a:ea typeface="Georgia"/>
                <a:cs typeface="Georgia"/>
                <a:sym typeface="Georgia"/>
              </a:rPr>
              <a:t>In addition to its human health impacts, air pollution also takes a toll on biodiversity and ecosystems. India is home to some of the most polluted cities globally, with 14 out of the 15 most polluted cities in terms of PM2.5 concentrations. This pollution exacerbates respiratory and cardiovascular conditions, leading to increased hospital visits and exacerbating disease burdens, particularly in rural areas where reliance on solid biomass for cooking further worsens air quality.</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400"/>
              <a:buChar char="•"/>
            </a:pPr>
            <a:r>
              <a:rPr lang="en-US" sz="1400">
                <a:latin typeface="Georgia"/>
                <a:ea typeface="Georgia"/>
                <a:cs typeface="Georgia"/>
                <a:sym typeface="Georgia"/>
              </a:rPr>
              <a:t>Despite efforts to mitigate pollution, India continues to struggle with exceeding air quality targets and violations. While some cities show improvement, challenges persist, with pollution levels worsening during winter months and exacerbating health burdens, particularly in cities like Delhi, Kolkata, and Mumbai.</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400"/>
              <a:buChar char="•"/>
            </a:pPr>
            <a:r>
              <a:rPr lang="en-US" sz="1400">
                <a:latin typeface="Georgia"/>
                <a:ea typeface="Georgia"/>
                <a:cs typeface="Georgia"/>
                <a:sym typeface="Georgia"/>
              </a:rPr>
              <a:t>Overall, the data underscores the urgent need for comprehensive measures to tackle air pollution in India, including stricter regulations, adoption of cleaner technologies, and promotion of sustainable practices to protect public health and preserve the environment.</a:t>
            </a:r>
            <a:endParaRPr sz="1400">
              <a:solidFill>
                <a:srgbClr val="808080"/>
              </a:solidFill>
              <a:latin typeface="Georgia"/>
              <a:ea typeface="Georgia"/>
              <a:cs typeface="Georgia"/>
              <a:sym typeface="Georgia"/>
            </a:endParaRPr>
          </a:p>
          <a:p>
            <a:pPr marL="228600" lvl="0" indent="-114300" algn="l" rtl="0">
              <a:lnSpc>
                <a:spcPct val="90000"/>
              </a:lnSpc>
              <a:spcBef>
                <a:spcPts val="1000"/>
              </a:spcBef>
              <a:spcAft>
                <a:spcPts val="0"/>
              </a:spcAft>
              <a:buClr>
                <a:schemeClr val="dk1"/>
              </a:buClr>
              <a:buSzPts val="1800"/>
              <a:buNone/>
            </a:pPr>
            <a:endParaRPr sz="1800">
              <a:latin typeface="Georgia"/>
              <a:ea typeface="Georgia"/>
              <a:cs typeface="Georgia"/>
              <a:sym typeface="Georgia"/>
            </a:endParaRPr>
          </a:p>
        </p:txBody>
      </p:sp>
      <p:pic>
        <p:nvPicPr>
          <p:cNvPr id="214" name="Google Shape;214;p16" descr="A screenshot of a phone&#10;&#10;Description automatically generated"/>
          <p:cNvPicPr preferRelativeResize="0"/>
          <p:nvPr/>
        </p:nvPicPr>
        <p:blipFill rotWithShape="1">
          <a:blip r:embed="rId3">
            <a:alphaModFix/>
          </a:blip>
          <a:srcRect/>
          <a:stretch/>
        </p:blipFill>
        <p:spPr>
          <a:xfrm>
            <a:off x="8701862" y="887557"/>
            <a:ext cx="2481463" cy="533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7"/>
          <p:cNvSpPr txBox="1">
            <a:spLocks noGrp="1"/>
          </p:cNvSpPr>
          <p:nvPr>
            <p:ph type="title"/>
          </p:nvPr>
        </p:nvSpPr>
        <p:spPr>
          <a:xfrm>
            <a:off x="838200" y="502836"/>
            <a:ext cx="10515600" cy="8757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eorgia"/>
              <a:buNone/>
            </a:pPr>
            <a:r>
              <a:rPr lang="en-US" sz="3200" b="1">
                <a:latin typeface="Georgia"/>
                <a:ea typeface="Georgia"/>
                <a:cs typeface="Georgia"/>
                <a:sym typeface="Georgia"/>
              </a:rPr>
              <a:t>Government Initiatives and Future Goals</a:t>
            </a:r>
            <a:endParaRPr sz="3200">
              <a:latin typeface="Georgia"/>
              <a:ea typeface="Georgia"/>
              <a:cs typeface="Georgia"/>
              <a:sym typeface="Georgia"/>
            </a:endParaRPr>
          </a:p>
        </p:txBody>
      </p:sp>
      <p:sp>
        <p:nvSpPr>
          <p:cNvPr id="220" name="Google Shape;220;p17"/>
          <p:cNvSpPr txBox="1">
            <a:spLocks noGrp="1"/>
          </p:cNvSpPr>
          <p:nvPr>
            <p:ph idx="1"/>
          </p:nvPr>
        </p:nvSpPr>
        <p:spPr>
          <a:xfrm>
            <a:off x="838200" y="1825625"/>
            <a:ext cx="6145577"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r>
              <a:rPr lang="en-US" sz="1800" b="1">
                <a:latin typeface="Georgia"/>
                <a:ea typeface="Georgia"/>
                <a:cs typeface="Georgia"/>
                <a:sym typeface="Georgia"/>
              </a:rPr>
              <a:t>Action Taken to Combat Air Pollution</a:t>
            </a:r>
            <a:endParaRPr sz="1800">
              <a:solidFill>
                <a:srgbClr val="808080"/>
              </a:solidFill>
              <a:latin typeface="Georgia"/>
              <a:ea typeface="Georgia"/>
              <a:cs typeface="Georgia"/>
              <a:sym typeface="Georgia"/>
            </a:endParaRPr>
          </a:p>
          <a:p>
            <a:pPr marL="228600" lvl="0" indent="-228600" algn="l" rtl="0">
              <a:lnSpc>
                <a:spcPct val="90000"/>
              </a:lnSpc>
              <a:spcBef>
                <a:spcPts val="0"/>
              </a:spcBef>
              <a:spcAft>
                <a:spcPts val="0"/>
              </a:spcAft>
              <a:buClr>
                <a:srgbClr val="0D0D0D"/>
              </a:buClr>
              <a:buSzPts val="1600"/>
              <a:buChar char="•"/>
            </a:pPr>
            <a:r>
              <a:rPr lang="en-US" sz="1600">
                <a:solidFill>
                  <a:srgbClr val="0D0D0D"/>
                </a:solidFill>
                <a:latin typeface="Georgia"/>
                <a:ea typeface="Georgia"/>
                <a:cs typeface="Georgia"/>
                <a:sym typeface="Georgia"/>
              </a:rPr>
              <a:t>The government in Delhi initiated the Odd-Even Rule in November 2017, employing an innovative rationing method where vehicles with odd-numbered plates were allowed on certain days, while even-numbered plates were permitted on alternate days.</a:t>
            </a:r>
            <a:endParaRPr sz="1600">
              <a:latin typeface="Georgia"/>
              <a:ea typeface="Georgia"/>
              <a:cs typeface="Georgia"/>
              <a:sym typeface="Georgia"/>
            </a:endParaRPr>
          </a:p>
          <a:p>
            <a:pPr marL="228600" lvl="0" indent="-228600" algn="l" rtl="0">
              <a:lnSpc>
                <a:spcPct val="90000"/>
              </a:lnSpc>
              <a:spcBef>
                <a:spcPts val="0"/>
              </a:spcBef>
              <a:spcAft>
                <a:spcPts val="0"/>
              </a:spcAft>
              <a:buClr>
                <a:srgbClr val="0D0D0D"/>
              </a:buClr>
              <a:buSzPts val="1600"/>
              <a:buChar char="•"/>
            </a:pPr>
            <a:r>
              <a:rPr lang="en-US" sz="1600">
                <a:solidFill>
                  <a:srgbClr val="0D0D0D"/>
                </a:solidFill>
                <a:latin typeface="Georgia"/>
                <a:ea typeface="Georgia"/>
                <a:cs typeface="Georgia"/>
                <a:sym typeface="Georgia"/>
              </a:rPr>
              <a:t>Local administrations across various states have implemented stringent measures, including enforcing tighter vehicle emissions norms, imposing higher penalties for waste burning, and enhancing road dust control.</a:t>
            </a:r>
            <a:endParaRPr sz="1600">
              <a:latin typeface="Georgia"/>
              <a:ea typeface="Georgia"/>
              <a:cs typeface="Georgia"/>
              <a:sym typeface="Georgia"/>
            </a:endParaRPr>
          </a:p>
          <a:p>
            <a:pPr marL="228600" lvl="0" indent="-228600" algn="l" rtl="0">
              <a:lnSpc>
                <a:spcPct val="90000"/>
              </a:lnSpc>
              <a:spcBef>
                <a:spcPts val="0"/>
              </a:spcBef>
              <a:spcAft>
                <a:spcPts val="0"/>
              </a:spcAft>
              <a:buClr>
                <a:srgbClr val="0D0D0D"/>
              </a:buClr>
              <a:buSzPts val="1600"/>
              <a:buChar char="•"/>
            </a:pPr>
            <a:r>
              <a:rPr lang="en-US" sz="1600">
                <a:solidFill>
                  <a:srgbClr val="0D0D0D"/>
                </a:solidFill>
                <a:latin typeface="Georgia"/>
                <a:ea typeface="Georgia"/>
                <a:cs typeface="Georgia"/>
                <a:sym typeface="Georgia"/>
              </a:rPr>
              <a:t>The Indian government has committed to a substantial reduction in households using solid fuel for cooking, aiming for a 50% reduction in reliance on traditional cooking methods.</a:t>
            </a:r>
            <a:endParaRPr sz="1600">
              <a:latin typeface="Georgia"/>
              <a:ea typeface="Georgia"/>
              <a:cs typeface="Georgia"/>
              <a:sym typeface="Georgia"/>
            </a:endParaRPr>
          </a:p>
          <a:p>
            <a:pPr marL="228600" lvl="0" indent="-127000" algn="l" rtl="0">
              <a:lnSpc>
                <a:spcPct val="90000"/>
              </a:lnSpc>
              <a:spcBef>
                <a:spcPts val="0"/>
              </a:spcBef>
              <a:spcAft>
                <a:spcPts val="0"/>
              </a:spcAft>
              <a:buClr>
                <a:schemeClr val="dk1"/>
              </a:buClr>
              <a:buSzPts val="1600"/>
              <a:buNone/>
            </a:pPr>
            <a:endParaRPr sz="16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500"/>
              <a:buChar char="•"/>
            </a:pPr>
            <a:r>
              <a:rPr lang="en-US" sz="1500" b="1">
                <a:latin typeface="Georgia"/>
                <a:ea typeface="Georgia"/>
                <a:cs typeface="Georgia"/>
                <a:sym typeface="Georgia"/>
              </a:rPr>
              <a:t>Reducing Carbon Emissions:</a:t>
            </a:r>
            <a:r>
              <a:rPr lang="en-US" sz="1500">
                <a:latin typeface="Georgia"/>
                <a:ea typeface="Georgia"/>
                <a:cs typeface="Georgia"/>
                <a:sym typeface="Georgia"/>
              </a:rPr>
              <a:t> Implement measures to reduce carbon emissions in line with international climate targets, aiming for a significant decline in CO2 emissions by 2030 and achieving net zero emissions by designated timelines to limit global warming.</a:t>
            </a:r>
            <a:endParaRPr/>
          </a:p>
        </p:txBody>
      </p:sp>
      <p:pic>
        <p:nvPicPr>
          <p:cNvPr id="221" name="Google Shape;221;p17" descr="A car with a power supply plugged into the side mirror&#10;&#10;Description automatically generated"/>
          <p:cNvPicPr preferRelativeResize="0"/>
          <p:nvPr/>
        </p:nvPicPr>
        <p:blipFill rotWithShape="1">
          <a:blip r:embed="rId3">
            <a:alphaModFix/>
          </a:blip>
          <a:srcRect/>
          <a:stretch/>
        </p:blipFill>
        <p:spPr>
          <a:xfrm>
            <a:off x="7252159" y="1516416"/>
            <a:ext cx="4605807" cy="431549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8"/>
          <p:cNvSpPr txBox="1">
            <a:spLocks noGrp="1"/>
          </p:cNvSpPr>
          <p:nvPr>
            <p:ph type="title"/>
          </p:nvPr>
        </p:nvSpPr>
        <p:spPr>
          <a:xfrm>
            <a:off x="728031" y="548740"/>
            <a:ext cx="10515600" cy="87570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eorgia"/>
              <a:buNone/>
            </a:pPr>
            <a:r>
              <a:rPr lang="en-US" sz="3200" b="1">
                <a:latin typeface="Georgia"/>
                <a:ea typeface="Georgia"/>
                <a:cs typeface="Georgia"/>
                <a:sym typeface="Georgia"/>
              </a:rPr>
              <a:t>Government Initiatives and Future Goals</a:t>
            </a:r>
            <a:endParaRPr sz="3200">
              <a:latin typeface="Georgia"/>
              <a:ea typeface="Georgia"/>
              <a:cs typeface="Georgia"/>
              <a:sym typeface="Georgia"/>
            </a:endParaRPr>
          </a:p>
        </p:txBody>
      </p:sp>
      <p:sp>
        <p:nvSpPr>
          <p:cNvPr id="227" name="Google Shape;227;p18"/>
          <p:cNvSpPr txBox="1">
            <a:spLocks noGrp="1"/>
          </p:cNvSpPr>
          <p:nvPr>
            <p:ph idx="1"/>
          </p:nvPr>
        </p:nvSpPr>
        <p:spPr>
          <a:xfrm>
            <a:off x="728031" y="1375770"/>
            <a:ext cx="5072338" cy="515924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None/>
            </a:pPr>
            <a:r>
              <a:rPr lang="en-US" sz="2000" b="1">
                <a:latin typeface="Georgia"/>
                <a:ea typeface="Georgia"/>
                <a:cs typeface="Georgia"/>
                <a:sym typeface="Georgia"/>
              </a:rPr>
              <a:t>Future Goals:</a:t>
            </a:r>
            <a:endParaRPr sz="20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Clean up the transportation sector by introducing 1,000 electric public transport buses alongside existing fleets, promoting a shift towards eco-friendly commuting options.</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Upgrade all fossil fuel combustion engine vehicles to comply with </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Aim to have 25% of private vehicles powered by electricity by 2023, fostering the adoption of sustainable and emission-free transportation alternatives.</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Implement renewable energy initiatives across all power plants, transitioning towards cleaner energy sources and reducing reliance on fossil fuels.</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Provide farmers with innovative solutions like the Happy Seeder machine to convert agricultural residue into fertilizer, tackling the problem of crop burning and its associated air pollution.</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Encourage crop diversification among farmers, promoting the cultivation of water-conserving crops like coarse grains and pulses to mitigate environmental impacts and enhance sustainability.</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Conduct extensive health data analysis and evaluate the efficiency of various room filtration systems in areas with high indoor air pollution levels, ensuring public health protection.</a:t>
            </a:r>
            <a:endParaRPr sz="12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200"/>
              <a:buFont typeface="Arial"/>
              <a:buChar char="•"/>
            </a:pPr>
            <a:r>
              <a:rPr lang="en-US" sz="1200">
                <a:solidFill>
                  <a:srgbClr val="0D0D0D"/>
                </a:solidFill>
                <a:latin typeface="Georgia"/>
                <a:ea typeface="Georgia"/>
                <a:cs typeface="Georgia"/>
                <a:sym typeface="Georgia"/>
              </a:rPr>
              <a:t>Launch citizen science programs to empower communities in documenting air pollution exposures effectively, fostering public awareness and engagement in combating air pollution.</a:t>
            </a:r>
            <a:endParaRPr sz="1200">
              <a:latin typeface="Georgia"/>
              <a:ea typeface="Georgia"/>
              <a:cs typeface="Georgia"/>
              <a:sym typeface="Georgia"/>
            </a:endParaRPr>
          </a:p>
          <a:p>
            <a:pPr marL="0" lvl="0" indent="0" algn="l" rtl="0">
              <a:lnSpc>
                <a:spcPct val="90000"/>
              </a:lnSpc>
              <a:spcBef>
                <a:spcPts val="0"/>
              </a:spcBef>
              <a:spcAft>
                <a:spcPts val="0"/>
              </a:spcAft>
              <a:buClr>
                <a:schemeClr val="dk1"/>
              </a:buClr>
              <a:buSzPts val="1800"/>
              <a:buNone/>
            </a:pPr>
            <a:endParaRPr sz="1800" b="1">
              <a:latin typeface="Georgia"/>
              <a:ea typeface="Georgia"/>
              <a:cs typeface="Georgia"/>
              <a:sym typeface="Georgia"/>
            </a:endParaRPr>
          </a:p>
        </p:txBody>
      </p:sp>
      <p:pic>
        <p:nvPicPr>
          <p:cNvPr id="228" name="Google Shape;228;p18" descr="A group of people in a meeting&#10;&#10;Description automatically generated"/>
          <p:cNvPicPr preferRelativeResize="0"/>
          <p:nvPr/>
        </p:nvPicPr>
        <p:blipFill rotWithShape="1">
          <a:blip r:embed="rId3">
            <a:alphaModFix/>
          </a:blip>
          <a:srcRect/>
          <a:stretch/>
        </p:blipFill>
        <p:spPr>
          <a:xfrm>
            <a:off x="6713111" y="1373747"/>
            <a:ext cx="5076424" cy="4861775"/>
          </a:xfrm>
          <a:prstGeom prst="flowChartConnector">
            <a:avLst/>
          </a:prstGeom>
          <a:noFill/>
          <a:ln>
            <a:noFill/>
          </a:ln>
        </p:spPr>
      </p:pic>
      <p:sp>
        <p:nvSpPr>
          <p:cNvPr id="229" name="Google Shape;229;p18"/>
          <p:cNvSpPr/>
          <p:nvPr/>
        </p:nvSpPr>
        <p:spPr>
          <a:xfrm>
            <a:off x="9453767" y="4559263"/>
            <a:ext cx="461492" cy="461492"/>
          </a:xfrm>
          <a:prstGeom prst="flowChartConnector">
            <a:avLst/>
          </a:prstGeom>
          <a:solidFill>
            <a:schemeClr val="accent1"/>
          </a:solidFill>
          <a:ln w="19050" cap="flat" cmpd="sng">
            <a:solidFill>
              <a:srgbClr val="08283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9"/>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19"/>
          <p:cNvSpPr txBox="1">
            <a:spLocks noGrp="1"/>
          </p:cNvSpPr>
          <p:nvPr>
            <p:ph type="title"/>
          </p:nvPr>
        </p:nvSpPr>
        <p:spPr>
          <a:xfrm>
            <a:off x="7255564" y="834888"/>
            <a:ext cx="4314645" cy="126895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200"/>
              <a:buFont typeface="Georgia"/>
              <a:buNone/>
            </a:pPr>
            <a:r>
              <a:rPr lang="en-US" sz="3200" b="1">
                <a:latin typeface="Georgia"/>
                <a:ea typeface="Georgia"/>
                <a:cs typeface="Georgia"/>
                <a:sym typeface="Georgia"/>
              </a:rPr>
              <a:t>Understanding Noise Pollution</a:t>
            </a:r>
            <a:endParaRPr sz="3200">
              <a:latin typeface="Georgia"/>
              <a:ea typeface="Georgia"/>
              <a:cs typeface="Georgia"/>
              <a:sym typeface="Georgia"/>
            </a:endParaRPr>
          </a:p>
          <a:p>
            <a:pPr marL="0" lvl="0" indent="0" algn="l" rtl="0">
              <a:lnSpc>
                <a:spcPct val="90000"/>
              </a:lnSpc>
              <a:spcBef>
                <a:spcPts val="0"/>
              </a:spcBef>
              <a:spcAft>
                <a:spcPts val="0"/>
              </a:spcAft>
              <a:buClr>
                <a:schemeClr val="dk1"/>
              </a:buClr>
              <a:buSzPts val="3200"/>
              <a:buFont typeface="Play"/>
              <a:buNone/>
            </a:pPr>
            <a:endParaRPr sz="3200">
              <a:latin typeface="Georgia"/>
              <a:ea typeface="Georgia"/>
              <a:cs typeface="Georgia"/>
              <a:sym typeface="Georgia"/>
            </a:endParaRPr>
          </a:p>
        </p:txBody>
      </p:sp>
      <p:sp>
        <p:nvSpPr>
          <p:cNvPr id="237" name="Google Shape;237;p19"/>
          <p:cNvSpPr txBox="1">
            <a:spLocks noGrp="1"/>
          </p:cNvSpPr>
          <p:nvPr>
            <p:ph idx="1"/>
          </p:nvPr>
        </p:nvSpPr>
        <p:spPr>
          <a:xfrm>
            <a:off x="7073113" y="1978038"/>
            <a:ext cx="4497095" cy="42968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None/>
            </a:pPr>
            <a:r>
              <a:rPr lang="en-US" sz="1800">
                <a:latin typeface="Georgia"/>
                <a:ea typeface="Georgia"/>
                <a:cs typeface="Georgia"/>
                <a:sym typeface="Georgia"/>
              </a:rPr>
              <a:t>   Noise pollution isn't just an annoyance; it's a pervasive environmental concern that affects our health and well-being. Delving into the cacophony of sounds that surround us unveils a complex symphony of noise pollution, composed of various sources and unique characteristics. Let's take a closer look at the dynamic elements shaping this environmental challenge:</a:t>
            </a:r>
            <a:endParaRPr/>
          </a:p>
        </p:txBody>
      </p:sp>
      <p:pic>
        <p:nvPicPr>
          <p:cNvPr id="236" name="Google Shape;236;p19" descr="A person with a megaphone and buildings&#10;&#10;Description automatically generated"/>
          <p:cNvPicPr preferRelativeResize="0"/>
          <p:nvPr/>
        </p:nvPicPr>
        <p:blipFill rotWithShape="1">
          <a:blip r:embed="rId3">
            <a:alphaModFix/>
          </a:blip>
          <a:srcRect r="2050"/>
          <a:stretch/>
        </p:blipFill>
        <p:spPr>
          <a:xfrm>
            <a:off x="20" y="10"/>
            <a:ext cx="6717436" cy="6857990"/>
          </a:xfrm>
          <a:custGeom>
            <a:avLst/>
            <a:gdLst/>
            <a:ahLst/>
            <a:cxnLst/>
            <a:rect l="l" t="t" r="r" b="b"/>
            <a:pathLst>
              <a:path w="6717456" h="6858000" extrusionOk="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ln>
            <a:noFill/>
          </a:ln>
          <a:effectLst>
            <a:outerShdw blurRad="50800" dist="38100" algn="l" rotWithShape="0">
              <a:srgbClr val="D8D8D8">
                <a:alpha val="29803"/>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3" name="Google Shape;93;p2"/>
          <p:cNvSpPr txBox="1">
            <a:spLocks noGrp="1"/>
          </p:cNvSpPr>
          <p:nvPr>
            <p:ph type="title"/>
          </p:nvPr>
        </p:nvSpPr>
        <p:spPr>
          <a:xfrm>
            <a:off x="572493" y="238539"/>
            <a:ext cx="11018520"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Georgia"/>
              <a:buNone/>
            </a:pPr>
            <a:r>
              <a:rPr lang="en-US" sz="5400" b="1" dirty="0">
                <a:latin typeface="Georgia"/>
                <a:ea typeface="Georgia"/>
                <a:cs typeface="Georgia"/>
                <a:sym typeface="Georgia"/>
              </a:rPr>
              <a:t>What is Pollution ?</a:t>
            </a:r>
            <a:endParaRPr sz="5400" dirty="0">
              <a:latin typeface="Georgia"/>
              <a:ea typeface="Georgia"/>
              <a:cs typeface="Georgia"/>
              <a:sym typeface="Georgia"/>
            </a:endParaRPr>
          </a:p>
        </p:txBody>
      </p:sp>
      <p:sp>
        <p:nvSpPr>
          <p:cNvPr id="95" name="Google Shape;95;p2"/>
          <p:cNvSpPr txBox="1">
            <a:spLocks noGrp="1"/>
          </p:cNvSpPr>
          <p:nvPr>
            <p:ph idx="1"/>
          </p:nvPr>
        </p:nvSpPr>
        <p:spPr>
          <a:xfrm>
            <a:off x="572493" y="2071316"/>
            <a:ext cx="6713552" cy="411917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a:latin typeface="Georgia"/>
                <a:ea typeface="Georgia"/>
                <a:cs typeface="Georgia"/>
                <a:sym typeface="Georgia"/>
              </a:rPr>
              <a:t>Understanding Pollution</a:t>
            </a:r>
            <a:endParaRPr sz="2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Char char="•"/>
            </a:pPr>
            <a:r>
              <a:rPr lang="en-US" sz="2000">
                <a:latin typeface="Georgia"/>
                <a:ea typeface="Georgia"/>
                <a:cs typeface="Georgia"/>
                <a:sym typeface="Georgia"/>
              </a:rPr>
              <a:t>Pollution, a pervasive threat to our planet's well-being, is the introduction of harmful contaminants into the environment. It manifests in various forms, each posing distinct challenges to ecosystems and human health.</a:t>
            </a:r>
            <a:endParaRPr sz="2000">
              <a:latin typeface="Georgia"/>
              <a:ea typeface="Georgia"/>
              <a:cs typeface="Georgia"/>
              <a:sym typeface="Georgia"/>
            </a:endParaRPr>
          </a:p>
          <a:p>
            <a:pPr marL="0" lvl="0" indent="0" algn="l" rtl="0">
              <a:lnSpc>
                <a:spcPct val="90000"/>
              </a:lnSpc>
              <a:spcBef>
                <a:spcPts val="1000"/>
              </a:spcBef>
              <a:spcAft>
                <a:spcPts val="0"/>
              </a:spcAft>
              <a:buClr>
                <a:schemeClr val="dk1"/>
              </a:buClr>
              <a:buSzPts val="2000"/>
              <a:buNone/>
            </a:pPr>
            <a:r>
              <a:rPr lang="en-US" sz="2000" b="1">
                <a:latin typeface="Georgia"/>
                <a:ea typeface="Georgia"/>
                <a:cs typeface="Georgia"/>
                <a:sym typeface="Georgia"/>
              </a:rPr>
              <a:t>Defining Pollution</a:t>
            </a:r>
            <a:endParaRPr sz="2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Char char="•"/>
            </a:pPr>
            <a:r>
              <a:rPr lang="en-US" sz="2000">
                <a:latin typeface="Georgia"/>
                <a:ea typeface="Georgia"/>
                <a:cs typeface="Georgia"/>
                <a:sym typeface="Georgia"/>
              </a:rPr>
              <a:t>At its core, pollution encompasses the release of substances or energy into the environment that cause adverse effects. These pollutants can originate from natural sources or human activities, disrupting the natural balance of ecosystems and posing risks to biodiversity and human health.</a:t>
            </a:r>
            <a:endParaRPr sz="2000">
              <a:latin typeface="Georgia"/>
              <a:ea typeface="Georgia"/>
              <a:cs typeface="Georgia"/>
              <a:sym typeface="Georgia"/>
            </a:endParaRPr>
          </a:p>
          <a:p>
            <a:pPr marL="228600" lvl="0" indent="-101600" algn="l" rtl="0">
              <a:lnSpc>
                <a:spcPct val="90000"/>
              </a:lnSpc>
              <a:spcBef>
                <a:spcPts val="1000"/>
              </a:spcBef>
              <a:spcAft>
                <a:spcPts val="0"/>
              </a:spcAft>
              <a:buClr>
                <a:schemeClr val="dk1"/>
              </a:buClr>
              <a:buSzPts val="2000"/>
              <a:buNone/>
            </a:pPr>
            <a:endParaRPr sz="2000">
              <a:latin typeface="Georgia"/>
              <a:ea typeface="Georgia"/>
              <a:cs typeface="Georgia"/>
              <a:sym typeface="Georgia"/>
            </a:endParaRPr>
          </a:p>
        </p:txBody>
      </p:sp>
      <p:sp>
        <p:nvSpPr>
          <p:cNvPr id="94" name="Google Shape;94;p2"/>
          <p:cNvSpPr/>
          <p:nvPr/>
        </p:nvSpPr>
        <p:spPr>
          <a:xfrm>
            <a:off x="572493" y="168154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96" name="Google Shape;96;p2"/>
          <p:cNvPicPr preferRelativeResize="0"/>
          <p:nvPr/>
        </p:nvPicPr>
        <p:blipFill rotWithShape="1">
          <a:blip r:embed="rId3">
            <a:alphaModFix/>
          </a:blip>
          <a:srcRect l="178" r="3613" b="-3"/>
          <a:stretch/>
        </p:blipFill>
        <p:spPr>
          <a:xfrm>
            <a:off x="7675658" y="2093976"/>
            <a:ext cx="3941064" cy="40965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20"/>
          <p:cNvSpPr txBox="1">
            <a:spLocks noGrp="1"/>
          </p:cNvSpPr>
          <p:nvPr>
            <p:ph type="title"/>
          </p:nvPr>
        </p:nvSpPr>
        <p:spPr>
          <a:xfrm>
            <a:off x="838201" y="365125"/>
            <a:ext cx="5572642"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100"/>
              <a:buFont typeface="Georgia"/>
              <a:buNone/>
            </a:pPr>
            <a:r>
              <a:rPr lang="en-US" sz="4100" b="1">
                <a:latin typeface="Georgia"/>
                <a:ea typeface="Georgia"/>
                <a:cs typeface="Georgia"/>
                <a:sym typeface="Georgia"/>
              </a:rPr>
              <a:t>Major Contributors to Noise Pollution</a:t>
            </a:r>
            <a:endParaRPr sz="4100">
              <a:latin typeface="Georgia"/>
              <a:ea typeface="Georgia"/>
              <a:cs typeface="Georgia"/>
              <a:sym typeface="Georgia"/>
            </a:endParaRPr>
          </a:p>
        </p:txBody>
      </p:sp>
      <p:sp>
        <p:nvSpPr>
          <p:cNvPr id="244" name="Google Shape;244;p20"/>
          <p:cNvSpPr txBox="1">
            <a:spLocks noGrp="1"/>
          </p:cNvSpPr>
          <p:nvPr>
            <p:ph idx="1"/>
          </p:nvPr>
        </p:nvSpPr>
        <p:spPr>
          <a:xfrm>
            <a:off x="838200" y="2223128"/>
            <a:ext cx="4619621" cy="384366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1800"/>
              <a:buNone/>
            </a:pPr>
            <a:r>
              <a:rPr lang="en-US" sz="1800" b="1">
                <a:latin typeface="Georgia"/>
                <a:ea typeface="Georgia"/>
                <a:cs typeface="Georgia"/>
                <a:sym typeface="Georgia"/>
              </a:rPr>
              <a:t>Sources of Noise Pollution:</a:t>
            </a:r>
            <a:endParaRPr sz="18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Font typeface="Arial"/>
              <a:buChar char="•"/>
            </a:pPr>
            <a:r>
              <a:rPr lang="en-US" sz="1200" b="1">
                <a:latin typeface="Georgia"/>
                <a:ea typeface="Georgia"/>
                <a:cs typeface="Georgia"/>
                <a:sym typeface="Georgia"/>
              </a:rPr>
              <a:t>Traffic:</a:t>
            </a:r>
            <a:r>
              <a:rPr lang="en-US" sz="1200">
                <a:latin typeface="Georgia"/>
                <a:ea typeface="Georgia"/>
                <a:cs typeface="Georgia"/>
                <a:sym typeface="Georgia"/>
              </a:rPr>
              <a:t> Roads bustling with vehicles contribute significantly to noise pollution. The continuous honking, engine noises, and tire friction generate constant noise levels, especially in urban areas.</a:t>
            </a:r>
            <a:endParaRPr/>
          </a:p>
          <a:p>
            <a:pPr marL="228600" lvl="0" indent="-228600" algn="l" rtl="0">
              <a:lnSpc>
                <a:spcPct val="90000"/>
              </a:lnSpc>
              <a:spcBef>
                <a:spcPts val="1000"/>
              </a:spcBef>
              <a:spcAft>
                <a:spcPts val="0"/>
              </a:spcAft>
              <a:buClr>
                <a:schemeClr val="dk1"/>
              </a:buClr>
              <a:buSzPts val="1200"/>
              <a:buFont typeface="Arial"/>
              <a:buChar char="•"/>
            </a:pPr>
            <a:r>
              <a:rPr lang="en-US" sz="1200" b="1">
                <a:latin typeface="Georgia"/>
                <a:ea typeface="Georgia"/>
                <a:cs typeface="Georgia"/>
                <a:sym typeface="Georgia"/>
              </a:rPr>
              <a:t>Industry:</a:t>
            </a:r>
            <a:r>
              <a:rPr lang="en-US" sz="1200">
                <a:latin typeface="Georgia"/>
                <a:ea typeface="Georgia"/>
                <a:cs typeface="Georgia"/>
                <a:sym typeface="Georgia"/>
              </a:rPr>
              <a:t> Industrial activities such as manufacturing, construction, and processing plants produce high levels of noise pollution. Machinery, equipment, and heavy vehicles operating in industrial zones contribute to the overall noise levels in surrounding areas.</a:t>
            </a:r>
            <a:endParaRPr/>
          </a:p>
          <a:p>
            <a:pPr marL="228600" lvl="0" indent="-228600" algn="l" rtl="0">
              <a:lnSpc>
                <a:spcPct val="90000"/>
              </a:lnSpc>
              <a:spcBef>
                <a:spcPts val="1000"/>
              </a:spcBef>
              <a:spcAft>
                <a:spcPts val="0"/>
              </a:spcAft>
              <a:buClr>
                <a:schemeClr val="dk1"/>
              </a:buClr>
              <a:buSzPts val="1200"/>
              <a:buFont typeface="Arial"/>
              <a:buChar char="•"/>
            </a:pPr>
            <a:r>
              <a:rPr lang="en-US" sz="1200" b="1">
                <a:latin typeface="Georgia"/>
                <a:ea typeface="Georgia"/>
                <a:cs typeface="Georgia"/>
                <a:sym typeface="Georgia"/>
              </a:rPr>
              <a:t>Commercial Establishments:</a:t>
            </a:r>
            <a:r>
              <a:rPr lang="en-US" sz="1200">
                <a:latin typeface="Georgia"/>
                <a:ea typeface="Georgia"/>
                <a:cs typeface="Georgia"/>
                <a:sym typeface="Georgia"/>
              </a:rPr>
              <a:t> Commercial activities in areas like markets, shopping centers, and entertainment venues add to noise pollution. Music, announcements, and crowd noises from these establishments can reach high decibel levels, especially during peak hours.</a:t>
            </a:r>
            <a:endParaRPr/>
          </a:p>
          <a:p>
            <a:pPr marL="228600" lvl="0" indent="-228600" algn="l" rtl="0">
              <a:lnSpc>
                <a:spcPct val="90000"/>
              </a:lnSpc>
              <a:spcBef>
                <a:spcPts val="1000"/>
              </a:spcBef>
              <a:spcAft>
                <a:spcPts val="0"/>
              </a:spcAft>
              <a:buClr>
                <a:schemeClr val="dk1"/>
              </a:buClr>
              <a:buSzPts val="1200"/>
              <a:buFont typeface="Arial"/>
              <a:buChar char="•"/>
            </a:pPr>
            <a:r>
              <a:rPr lang="en-US" sz="1200" b="1">
                <a:latin typeface="Georgia"/>
                <a:ea typeface="Georgia"/>
                <a:cs typeface="Georgia"/>
                <a:sym typeface="Georgia"/>
              </a:rPr>
              <a:t>Construction Sites:</a:t>
            </a:r>
            <a:r>
              <a:rPr lang="en-US" sz="1200">
                <a:latin typeface="Georgia"/>
                <a:ea typeface="Georgia"/>
                <a:cs typeface="Georgia"/>
                <a:sym typeface="Georgia"/>
              </a:rPr>
              <a:t> Construction activities involve heavy machinery, drilling, and hammering, generating significant noise pollution. Construction sites often operate in residential or urban areas, amplifying the disturbance caused by the noise.</a:t>
            </a:r>
            <a:endParaRPr/>
          </a:p>
          <a:p>
            <a:pPr marL="228600" lvl="0" indent="-152400" algn="l" rtl="0">
              <a:lnSpc>
                <a:spcPct val="90000"/>
              </a:lnSpc>
              <a:spcBef>
                <a:spcPts val="1000"/>
              </a:spcBef>
              <a:spcAft>
                <a:spcPts val="0"/>
              </a:spcAft>
              <a:buClr>
                <a:schemeClr val="dk1"/>
              </a:buClr>
              <a:buSzPts val="1200"/>
              <a:buFont typeface="Arial"/>
              <a:buNone/>
            </a:pPr>
            <a:endParaRPr sz="1200">
              <a:latin typeface="Georgia"/>
              <a:ea typeface="Georgia"/>
              <a:cs typeface="Georgia"/>
              <a:sym typeface="Georgia"/>
            </a:endParaRPr>
          </a:p>
        </p:txBody>
      </p:sp>
      <p:pic>
        <p:nvPicPr>
          <p:cNvPr id="245" name="Google Shape;245;p20" descr="A person in orange overalls using a jackhammer&#10;&#10;Description automatically generated"/>
          <p:cNvPicPr preferRelativeResize="0"/>
          <p:nvPr/>
        </p:nvPicPr>
        <p:blipFill rotWithShape="1">
          <a:blip r:embed="rId3">
            <a:alphaModFix/>
          </a:blip>
          <a:srcRect l="13401" r="27910"/>
          <a:stretch/>
        </p:blipFill>
        <p:spPr>
          <a:xfrm>
            <a:off x="5962975" y="10"/>
            <a:ext cx="622902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21"/>
          <p:cNvSpPr txBox="1">
            <a:spLocks noGrp="1"/>
          </p:cNvSpPr>
          <p:nvPr>
            <p:ph type="title"/>
          </p:nvPr>
        </p:nvSpPr>
        <p:spPr>
          <a:xfrm>
            <a:off x="1042116" y="375857"/>
            <a:ext cx="5572642" cy="147679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0D0D"/>
              </a:buClr>
              <a:buSzPts val="4000"/>
              <a:buFont typeface="Play"/>
              <a:buNone/>
            </a:pPr>
            <a:r>
              <a:rPr lang="en-US" sz="4000" b="1">
                <a:solidFill>
                  <a:srgbClr val="0D0D0D"/>
                </a:solidFill>
              </a:rPr>
              <a:t>Characteristics of Noise Pollution:</a:t>
            </a:r>
            <a:endParaRPr sz="4000"/>
          </a:p>
        </p:txBody>
      </p:sp>
      <p:sp>
        <p:nvSpPr>
          <p:cNvPr id="252" name="Google Shape;252;p21"/>
          <p:cNvSpPr txBox="1">
            <a:spLocks noGrp="1"/>
          </p:cNvSpPr>
          <p:nvPr>
            <p:ph idx="1"/>
          </p:nvPr>
        </p:nvSpPr>
        <p:spPr>
          <a:xfrm>
            <a:off x="838200" y="1718189"/>
            <a:ext cx="4876681" cy="461484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400"/>
              <a:buFont typeface="Arial"/>
              <a:buChar char="•"/>
            </a:pPr>
            <a:r>
              <a:rPr lang="en-US" sz="1400" b="1" dirty="0">
                <a:latin typeface="Georgia"/>
                <a:ea typeface="Georgia"/>
                <a:cs typeface="Georgia"/>
                <a:sym typeface="Georgia"/>
              </a:rPr>
              <a:t>Decibel Levels:</a:t>
            </a:r>
            <a:r>
              <a:rPr lang="en-US" sz="1400" dirty="0">
                <a:solidFill>
                  <a:srgbClr val="0D0D0D"/>
                </a:solidFill>
                <a:latin typeface="Georgia"/>
                <a:ea typeface="Georgia"/>
                <a:cs typeface="Georgia"/>
                <a:sym typeface="Georgia"/>
              </a:rPr>
              <a:t> Noise pollution is measured in decibels (dB), with higher dB levels indicating louder sounds. Common sources such as traffic and industry can produce noise levels ranging from 70 dB to over 100 dB, exceeding safe thresholds for human comfort and health.</a:t>
            </a:r>
            <a:endParaRPr dirty="0"/>
          </a:p>
          <a:p>
            <a:pPr marL="228600" lvl="0" indent="-228600" algn="l" rtl="0">
              <a:lnSpc>
                <a:spcPct val="90000"/>
              </a:lnSpc>
              <a:spcBef>
                <a:spcPts val="1000"/>
              </a:spcBef>
              <a:spcAft>
                <a:spcPts val="0"/>
              </a:spcAft>
              <a:buClr>
                <a:schemeClr val="dk1"/>
              </a:buClr>
              <a:buSzPts val="1400"/>
              <a:buFont typeface="Arial"/>
              <a:buChar char="•"/>
            </a:pPr>
            <a:r>
              <a:rPr lang="en-US" sz="1400" b="1" dirty="0">
                <a:latin typeface="Georgia"/>
                <a:ea typeface="Georgia"/>
                <a:cs typeface="Georgia"/>
                <a:sym typeface="Georgia"/>
              </a:rPr>
              <a:t>Frequency and Pitch:</a:t>
            </a:r>
            <a:r>
              <a:rPr lang="en-US" sz="1400" dirty="0">
                <a:solidFill>
                  <a:srgbClr val="0D0D0D"/>
                </a:solidFill>
                <a:latin typeface="Georgia"/>
                <a:ea typeface="Georgia"/>
                <a:cs typeface="Georgia"/>
                <a:sym typeface="Georgia"/>
              </a:rPr>
              <a:t> Noise pollution varies in frequency and pitch, with some sources emitting low-frequency rumbling noises while others produce high-pitched sounds. The frequency and pitch of noise can influence its impact on human hearing and overall annoyance levels.</a:t>
            </a:r>
            <a:endParaRPr dirty="0"/>
          </a:p>
          <a:p>
            <a:pPr marL="228600" lvl="0" indent="-228600" algn="l" rtl="0">
              <a:lnSpc>
                <a:spcPct val="90000"/>
              </a:lnSpc>
              <a:spcBef>
                <a:spcPts val="1000"/>
              </a:spcBef>
              <a:spcAft>
                <a:spcPts val="0"/>
              </a:spcAft>
              <a:buClr>
                <a:schemeClr val="dk1"/>
              </a:buClr>
              <a:buSzPts val="1400"/>
              <a:buFont typeface="Arial"/>
              <a:buChar char="•"/>
            </a:pPr>
            <a:r>
              <a:rPr lang="en-US" sz="1400" b="1" dirty="0">
                <a:latin typeface="Georgia"/>
                <a:ea typeface="Georgia"/>
                <a:cs typeface="Georgia"/>
                <a:sym typeface="Georgia"/>
              </a:rPr>
              <a:t>Duration and Intensity:</a:t>
            </a:r>
            <a:r>
              <a:rPr lang="en-US" sz="1400" dirty="0">
                <a:solidFill>
                  <a:srgbClr val="0D0D0D"/>
                </a:solidFill>
                <a:latin typeface="Georgia"/>
                <a:ea typeface="Georgia"/>
                <a:cs typeface="Georgia"/>
                <a:sym typeface="Georgia"/>
              </a:rPr>
              <a:t> Noise pollution can be intermittent or continuous, with varying intensities throughout the day. Prolonged exposure to high-intensity noise can lead to hearing loss, stress, and other adverse health effects.</a:t>
            </a:r>
            <a:endParaRPr dirty="0"/>
          </a:p>
          <a:p>
            <a:pPr marL="228600" lvl="0" indent="-228600" algn="l" rtl="0">
              <a:lnSpc>
                <a:spcPct val="90000"/>
              </a:lnSpc>
              <a:spcBef>
                <a:spcPts val="1000"/>
              </a:spcBef>
              <a:spcAft>
                <a:spcPts val="0"/>
              </a:spcAft>
              <a:buClr>
                <a:schemeClr val="dk1"/>
              </a:buClr>
              <a:buSzPts val="1400"/>
              <a:buFont typeface="Arial"/>
              <a:buChar char="•"/>
            </a:pPr>
            <a:r>
              <a:rPr lang="en-US" sz="1400" b="1" dirty="0">
                <a:latin typeface="Georgia"/>
                <a:ea typeface="Georgia"/>
                <a:cs typeface="Georgia"/>
                <a:sym typeface="Georgia"/>
              </a:rPr>
              <a:t>Spatial Distribution:</a:t>
            </a:r>
            <a:r>
              <a:rPr lang="en-US" sz="1400" dirty="0">
                <a:solidFill>
                  <a:srgbClr val="0D0D0D"/>
                </a:solidFill>
                <a:latin typeface="Georgia"/>
                <a:ea typeface="Georgia"/>
                <a:cs typeface="Georgia"/>
                <a:sym typeface="Georgia"/>
              </a:rPr>
              <a:t> Noise pollution spreads spatially from its source, affecting surrounding areas based on factors such as distance, terrain.</a:t>
            </a:r>
            <a:endParaRPr sz="2000" b="1" dirty="0">
              <a:latin typeface="Georgia"/>
              <a:ea typeface="Georgia"/>
              <a:cs typeface="Georgia"/>
              <a:sym typeface="Georgia"/>
            </a:endParaRPr>
          </a:p>
        </p:txBody>
      </p:sp>
      <p:pic>
        <p:nvPicPr>
          <p:cNvPr id="253" name="Google Shape;253;p21" descr="A close-up of a speedometer&#10;&#10;Description automatically generated"/>
          <p:cNvPicPr preferRelativeResize="0"/>
          <p:nvPr/>
        </p:nvPicPr>
        <p:blipFill rotWithShape="1">
          <a:blip r:embed="rId3">
            <a:alphaModFix/>
          </a:blip>
          <a:srcRect/>
          <a:stretch/>
        </p:blipFill>
        <p:spPr>
          <a:xfrm>
            <a:off x="6247595" y="1499650"/>
            <a:ext cx="5503035" cy="41270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838200" y="111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Play"/>
              <a:buNone/>
            </a:pPr>
            <a:r>
              <a:rPr lang="en-US" sz="2400" b="1"/>
              <a:t>Health Impacts of Noise Pollution: Insights from Research</a:t>
            </a:r>
            <a:endParaRPr sz="2400"/>
          </a:p>
        </p:txBody>
      </p:sp>
      <p:sp>
        <p:nvSpPr>
          <p:cNvPr id="259" name="Google Shape;259;p22"/>
          <p:cNvSpPr txBox="1">
            <a:spLocks noGrp="1"/>
          </p:cNvSpPr>
          <p:nvPr>
            <p:ph idx="1"/>
          </p:nvPr>
        </p:nvSpPr>
        <p:spPr>
          <a:xfrm>
            <a:off x="783116" y="1063739"/>
            <a:ext cx="10745118" cy="525161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D0D0D"/>
              </a:buClr>
              <a:buSzPts val="1400"/>
              <a:buChar char="•"/>
            </a:pPr>
            <a:r>
              <a:rPr lang="en-US" sz="1400">
                <a:solidFill>
                  <a:srgbClr val="0D0D0D"/>
                </a:solidFill>
                <a:latin typeface="Georgia"/>
                <a:ea typeface="Georgia"/>
                <a:cs typeface="Georgia"/>
                <a:sym typeface="Georgia"/>
              </a:rPr>
              <a:t>Noise pollution isn't just a nuisance; it's a significant threat to public health, with studies consistently linking noise exposure to various adverse health outcomes. Let's explore the findings of research that have unraveled the intricate connections between noise pollution and its impacts on human health:</a:t>
            </a:r>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Cardiovascular Effects:</a:t>
            </a:r>
            <a:r>
              <a:rPr lang="en-US" sz="1400">
                <a:solidFill>
                  <a:srgbClr val="0D0D0D"/>
                </a:solidFill>
                <a:latin typeface="Georgia"/>
                <a:ea typeface="Georgia"/>
                <a:cs typeface="Georgia"/>
                <a:sym typeface="Georgia"/>
              </a:rPr>
              <a:t> Numerous studies have established a clear association between chronic exposure to noise pollution and cardiovascular diseases. The constant barrage of noise triggers stress responses in the body, leading to elevated blood pressure, increased heart rate, and heightened risk of heart attacks and strokes.</a:t>
            </a:r>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Sleep Disturbances:</a:t>
            </a:r>
            <a:r>
              <a:rPr lang="en-US" sz="1400">
                <a:solidFill>
                  <a:srgbClr val="0D0D0D"/>
                </a:solidFill>
                <a:latin typeface="Georgia"/>
                <a:ea typeface="Georgia"/>
                <a:cs typeface="Georgia"/>
                <a:sym typeface="Georgia"/>
              </a:rPr>
              <a:t> Noise pollution disrupts our natural sleep patterns, leading to sleep disturbances and insomnia. Research has shown that even low-level noise can interfere with sleep quality, causing fragmented sleep, decreased REM sleep, and increased daytime drowsiness, ultimately impacting overall health and well-being.</a:t>
            </a:r>
            <a:endParaRPr sz="140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Cognitive Impairments:</a:t>
            </a:r>
            <a:r>
              <a:rPr lang="en-US" sz="1400">
                <a:solidFill>
                  <a:srgbClr val="0D0D0D"/>
                </a:solidFill>
                <a:latin typeface="Georgia"/>
                <a:ea typeface="Georgia"/>
                <a:cs typeface="Georgia"/>
                <a:sym typeface="Georgia"/>
              </a:rPr>
              <a:t> Prolonged exposure to noise pollution has been linked to cognitive impairments and decreased cognitive performance. Studies have found that noise can impair concentration, memory, and learning abilities, particularly in children and older adults, affecting academic performance and cognitive development.</a:t>
            </a:r>
            <a:endParaRPr sz="140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Mental Health Concerns:</a:t>
            </a:r>
            <a:r>
              <a:rPr lang="en-US" sz="1400">
                <a:solidFill>
                  <a:srgbClr val="0D0D0D"/>
                </a:solidFill>
                <a:latin typeface="Georgia"/>
                <a:ea typeface="Georgia"/>
                <a:cs typeface="Georgia"/>
                <a:sym typeface="Georgia"/>
              </a:rPr>
              <a:t> Noise pollution takes a toll on mental health, contributing to increased stress, anxiety, and depression. Research has shown that individuals living in noisy environments experience higher levels of psychological distress and reduced quality of life, highlighting the profound impact of noise pollution on mental well-being.</a:t>
            </a:r>
            <a:endParaRPr sz="140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Hearing Loss:</a:t>
            </a:r>
            <a:r>
              <a:rPr lang="en-US" sz="1400">
                <a:solidFill>
                  <a:srgbClr val="0D0D0D"/>
                </a:solidFill>
                <a:latin typeface="Georgia"/>
                <a:ea typeface="Georgia"/>
                <a:cs typeface="Georgia"/>
                <a:sym typeface="Georgia"/>
              </a:rPr>
              <a:t> Occupational exposure to high levels of noise is a well-established risk factor for hearing loss. However, even environmental noise at lower levels can lead to permanent hearing damage over time. Studies have demonstrated a clear correlation between noise exposure and hearing loss, emphasizing the importance of protecting our ears from excessive noise levels.</a:t>
            </a:r>
            <a:endParaRPr sz="140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Adverse Birth Outcomes:</a:t>
            </a:r>
            <a:r>
              <a:rPr lang="en-US" sz="1400">
                <a:solidFill>
                  <a:srgbClr val="0D0D0D"/>
                </a:solidFill>
                <a:latin typeface="Georgia"/>
                <a:ea typeface="Georgia"/>
                <a:cs typeface="Georgia"/>
                <a:sym typeface="Georgia"/>
              </a:rPr>
              <a:t> Emerging research suggests that noise pollution may also impact pregnancy outcomes, with maternal exposure to noise linked to adverse birth outcomes such as low birth weight, preterm birth, and developmental delays in infants. These findings underscore the importance of minimizing noise exposure during pregnancy to support maternal and fetal health.</a:t>
            </a:r>
            <a:endParaRPr sz="1400">
              <a:latin typeface="Georgia"/>
              <a:ea typeface="Georgia"/>
              <a:cs typeface="Georgia"/>
              <a:sym typeface="Georgia"/>
            </a:endParaRPr>
          </a:p>
          <a:p>
            <a:pPr marL="228600" lvl="0" indent="0" algn="l" rtl="0">
              <a:lnSpc>
                <a:spcPct val="90000"/>
              </a:lnSpc>
              <a:spcBef>
                <a:spcPts val="0"/>
              </a:spcBef>
              <a:spcAft>
                <a:spcPts val="0"/>
              </a:spcAft>
              <a:buClr>
                <a:schemeClr val="dk1"/>
              </a:buClr>
              <a:buSzPts val="4800"/>
              <a:buNone/>
            </a:pPr>
            <a:endParaRPr sz="4800">
              <a:solidFill>
                <a:srgbClr val="808080"/>
              </a:solidFill>
              <a:latin typeface="Georgia"/>
              <a:ea typeface="Georgia"/>
              <a:cs typeface="Georgia"/>
              <a:sym typeface="Georgia"/>
            </a:endParaRPr>
          </a:p>
          <a:p>
            <a:pPr marL="228600" lvl="0" indent="0" algn="l" rtl="0">
              <a:lnSpc>
                <a:spcPct val="90000"/>
              </a:lnSpc>
              <a:spcBef>
                <a:spcPts val="1000"/>
              </a:spcBef>
              <a:spcAft>
                <a:spcPts val="0"/>
              </a:spcAft>
              <a:buClr>
                <a:schemeClr val="dk1"/>
              </a:buClr>
              <a:buSzPts val="3600"/>
              <a:buNone/>
            </a:pPr>
            <a:endParaRPr sz="3600">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p:nvPr/>
        </p:nvSpPr>
        <p:spPr>
          <a:xfrm>
            <a:off x="-1"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23"/>
          <p:cNvSpPr txBox="1">
            <a:spLocks noGrp="1"/>
          </p:cNvSpPr>
          <p:nvPr>
            <p:ph type="title"/>
          </p:nvPr>
        </p:nvSpPr>
        <p:spPr>
          <a:xfrm>
            <a:off x="836679" y="723898"/>
            <a:ext cx="6002110" cy="14954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en-US" sz="4000"/>
              <a:t>Innovative Strategies for Urban Noise Reduction</a:t>
            </a:r>
            <a:endParaRPr sz="4000"/>
          </a:p>
        </p:txBody>
      </p:sp>
      <p:sp>
        <p:nvSpPr>
          <p:cNvPr id="266" name="Google Shape;266;p23"/>
          <p:cNvSpPr txBox="1">
            <a:spLocks noGrp="1"/>
          </p:cNvSpPr>
          <p:nvPr>
            <p:ph idx="1"/>
          </p:nvPr>
        </p:nvSpPr>
        <p:spPr>
          <a:xfrm>
            <a:off x="836680" y="2085216"/>
            <a:ext cx="6002110" cy="404888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Engineering Solutions:</a:t>
            </a:r>
            <a:r>
              <a:rPr lang="en-US" sz="1200">
                <a:latin typeface="Georgia"/>
                <a:ea typeface="Georgia"/>
                <a:cs typeface="Georgia"/>
                <a:sym typeface="Georgia"/>
              </a:rPr>
              <a:t> Employing engineering controls to diminish noise propagation and safeguard individuals from excessive exposure. This includes implementing noise-reducing technologies and structures such as sound barriers along roadways.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Personal Protection:</a:t>
            </a:r>
            <a:r>
              <a:rPr lang="en-US" sz="1200">
                <a:latin typeface="Georgia"/>
                <a:ea typeface="Georgia"/>
                <a:cs typeface="Georgia"/>
                <a:sym typeface="Georgia"/>
              </a:rPr>
              <a:t> Encouraging individuals to protect themselves from noise pollution by using hearing protection such as earplugs or earmuffs, especially in noisy environments or during high-exposure activities.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Buy Quiet Initiatives:</a:t>
            </a:r>
            <a:r>
              <a:rPr lang="en-US" sz="1200">
                <a:latin typeface="Georgia"/>
                <a:ea typeface="Georgia"/>
                <a:cs typeface="Georgia"/>
                <a:sym typeface="Georgia"/>
              </a:rPr>
              <a:t> Promoting the purchase and use of quieter equipment and tools in workplaces and industries to reduce occupational noise exposure. This initiative encourages manufacturers to design and produce quieter machinery.</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Urban Planning and Design:</a:t>
            </a:r>
            <a:r>
              <a:rPr lang="en-US" sz="1200">
                <a:latin typeface="Georgia"/>
                <a:ea typeface="Georgia"/>
                <a:cs typeface="Georgia"/>
                <a:sym typeface="Georgia"/>
              </a:rPr>
              <a:t> Integrating noise mitigation measures into urban planning and roadway design. Strategies include limiting vehicle speeds, implementing traffic controls to smooth vehicle flow, and utilizing quieter roadway surface textures.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Roadway Noise Management:</a:t>
            </a:r>
            <a:r>
              <a:rPr lang="en-US" sz="1200">
                <a:latin typeface="Georgia"/>
                <a:ea typeface="Georgia"/>
                <a:cs typeface="Georgia"/>
                <a:sym typeface="Georgia"/>
              </a:rPr>
              <a:t> Utilizing computer models to analyze and address roadway noise, considering factors like local topography, traffic patterns, and potential mitigation solutions during the planning stages of roadway projects.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Aircraft Noise Reduction:</a:t>
            </a:r>
            <a:r>
              <a:rPr lang="en-US" sz="1200">
                <a:latin typeface="Georgia"/>
                <a:ea typeface="Georgia"/>
                <a:cs typeface="Georgia"/>
                <a:sym typeface="Georgia"/>
              </a:rPr>
              <a:t> Implementing measures to reduce aircraft noise, such as using quieter jet engines and optimizing flight paths and runway schedules to minimize noise impact on surrounding communities.</a:t>
            </a:r>
            <a:endParaRPr sz="1200">
              <a:latin typeface="Georgia"/>
              <a:ea typeface="Georgia"/>
              <a:cs typeface="Georgia"/>
              <a:sym typeface="Georgia"/>
            </a:endParaRPr>
          </a:p>
          <a:p>
            <a:pPr marL="228600" lvl="0" indent="-152400" algn="l" rtl="0">
              <a:lnSpc>
                <a:spcPct val="90000"/>
              </a:lnSpc>
              <a:spcBef>
                <a:spcPts val="1000"/>
              </a:spcBef>
              <a:spcAft>
                <a:spcPts val="0"/>
              </a:spcAft>
              <a:buClr>
                <a:schemeClr val="dk1"/>
              </a:buClr>
              <a:buSzPts val="1200"/>
              <a:buNone/>
            </a:pPr>
            <a:endParaRPr sz="1200">
              <a:latin typeface="Georgia"/>
              <a:ea typeface="Georgia"/>
              <a:cs typeface="Georgia"/>
              <a:sym typeface="Georgia"/>
            </a:endParaRPr>
          </a:p>
        </p:txBody>
      </p:sp>
      <p:pic>
        <p:nvPicPr>
          <p:cNvPr id="267" name="Google Shape;267;p23" descr="High speed train with motion blur effect"/>
          <p:cNvPicPr preferRelativeResize="0"/>
          <p:nvPr/>
        </p:nvPicPr>
        <p:blipFill rotWithShape="1">
          <a:blip r:embed="rId3">
            <a:alphaModFix/>
          </a:blip>
          <a:srcRect l="12159" r="39245" b="-1"/>
          <a:stretch/>
        </p:blipFill>
        <p:spPr>
          <a:xfrm>
            <a:off x="7199440" y="10"/>
            <a:ext cx="4992560" cy="6857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24"/>
          <p:cNvSpPr txBox="1">
            <a:spLocks noGrp="1"/>
          </p:cNvSpPr>
          <p:nvPr>
            <p:ph type="title"/>
          </p:nvPr>
        </p:nvSpPr>
        <p:spPr>
          <a:xfrm>
            <a:off x="6657715" y="467271"/>
            <a:ext cx="4681587" cy="2516348"/>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3900"/>
              <a:buFont typeface="Georgia"/>
              <a:buNone/>
            </a:pPr>
            <a:r>
              <a:rPr lang="en-US" sz="3900" b="1">
                <a:latin typeface="Georgia"/>
                <a:ea typeface="Georgia"/>
                <a:cs typeface="Georgia"/>
                <a:sym typeface="Georgia"/>
              </a:rPr>
              <a:t>Understanding Water Pollution</a:t>
            </a:r>
            <a:endParaRPr sz="3900">
              <a:latin typeface="Georgia"/>
              <a:ea typeface="Georgia"/>
              <a:cs typeface="Georgia"/>
              <a:sym typeface="Georgia"/>
            </a:endParaRPr>
          </a:p>
          <a:p>
            <a:pPr marL="0" lvl="0" indent="0" algn="l" rtl="0">
              <a:lnSpc>
                <a:spcPct val="90000"/>
              </a:lnSpc>
              <a:spcBef>
                <a:spcPts val="0"/>
              </a:spcBef>
              <a:spcAft>
                <a:spcPts val="0"/>
              </a:spcAft>
              <a:buClr>
                <a:schemeClr val="dk1"/>
              </a:buClr>
              <a:buSzPts val="3900"/>
              <a:buFont typeface="Play"/>
              <a:buNone/>
            </a:pPr>
            <a:endParaRPr sz="3900">
              <a:latin typeface="Georgia"/>
              <a:ea typeface="Georgia"/>
              <a:cs typeface="Georgia"/>
              <a:sym typeface="Georgia"/>
            </a:endParaRPr>
          </a:p>
        </p:txBody>
      </p:sp>
      <p:sp>
        <p:nvSpPr>
          <p:cNvPr id="278" name="Google Shape;278;p24"/>
          <p:cNvSpPr txBox="1">
            <a:spLocks noGrp="1"/>
          </p:cNvSpPr>
          <p:nvPr>
            <p:ph idx="1"/>
          </p:nvPr>
        </p:nvSpPr>
        <p:spPr>
          <a:xfrm>
            <a:off x="6646672" y="2593253"/>
            <a:ext cx="4195673" cy="291387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None/>
            </a:pPr>
            <a:endParaRPr sz="2000" b="1">
              <a:solidFill>
                <a:schemeClr val="dk1"/>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None/>
            </a:pPr>
            <a:r>
              <a:rPr lang="en-US" sz="2000">
                <a:solidFill>
                  <a:schemeClr val="dk1"/>
                </a:solidFill>
                <a:latin typeface="Georgia"/>
                <a:ea typeface="Georgia"/>
                <a:cs typeface="Georgia"/>
                <a:sym typeface="Georgia"/>
              </a:rPr>
              <a:t>Water pollution poses a significant threat to ecosystems and human health worldwide. Understanding the causes and contaminants behind water pollution is essential for effective mitigation strategies.</a:t>
            </a:r>
            <a:endParaRPr sz="2000">
              <a:solidFill>
                <a:schemeClr val="dk1"/>
              </a:solidFill>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None/>
            </a:pPr>
            <a:endParaRPr sz="2000">
              <a:solidFill>
                <a:schemeClr val="dk1"/>
              </a:solidFill>
              <a:latin typeface="Georgia"/>
              <a:ea typeface="Georgia"/>
              <a:cs typeface="Georgia"/>
              <a:sym typeface="Georgia"/>
            </a:endParaRPr>
          </a:p>
          <a:p>
            <a:pPr marL="0" lvl="0" indent="0" algn="l" rtl="0">
              <a:lnSpc>
                <a:spcPct val="90000"/>
              </a:lnSpc>
              <a:spcBef>
                <a:spcPts val="1000"/>
              </a:spcBef>
              <a:spcAft>
                <a:spcPts val="0"/>
              </a:spcAft>
              <a:buClr>
                <a:schemeClr val="dk1"/>
              </a:buClr>
              <a:buSzPts val="2000"/>
              <a:buNone/>
            </a:pPr>
            <a:endParaRPr sz="2000" b="1">
              <a:solidFill>
                <a:schemeClr val="dk1"/>
              </a:solidFill>
              <a:latin typeface="Georgia"/>
              <a:ea typeface="Georgia"/>
              <a:cs typeface="Georgia"/>
              <a:sym typeface="Georgia"/>
            </a:endParaRPr>
          </a:p>
        </p:txBody>
      </p:sp>
      <p:sp>
        <p:nvSpPr>
          <p:cNvPr id="274" name="Google Shape;274;p24"/>
          <p:cNvSpPr/>
          <p:nvPr/>
        </p:nvSpPr>
        <p:spPr>
          <a:xfrm>
            <a:off x="322965" y="554152"/>
            <a:ext cx="5742189" cy="5742189"/>
          </a:xfrm>
          <a:prstGeom prst="ellipse">
            <a:avLst/>
          </a:prstGeom>
          <a:gradFill>
            <a:gsLst>
              <a:gs pos="0">
                <a:schemeClr val="accent1"/>
              </a:gs>
              <a:gs pos="100000">
                <a:schemeClr val="accent2"/>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5" name="Google Shape;275;p24" descr="A person standing on a dock in a river with a large planet in the background&#10;&#10;Description automatically generated"/>
          <p:cNvPicPr preferRelativeResize="0"/>
          <p:nvPr/>
        </p:nvPicPr>
        <p:blipFill rotWithShape="1">
          <a:blip r:embed="rId3">
            <a:alphaModFix/>
          </a:blip>
          <a:srcRect r="-3" b="-3"/>
          <a:stretch/>
        </p:blipFill>
        <p:spPr>
          <a:xfrm>
            <a:off x="350809" y="554151"/>
            <a:ext cx="5742189" cy="5742189"/>
          </a:xfrm>
          <a:custGeom>
            <a:avLst/>
            <a:gdLst/>
            <a:ahLst/>
            <a:cxnLst/>
            <a:rect l="l" t="t" r="r" b="b"/>
            <a:pathLst>
              <a:path w="1838528" h="1838528" extrusionOk="0">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ln>
            <a:noFill/>
          </a:ln>
        </p:spPr>
      </p:pic>
      <p:sp>
        <p:nvSpPr>
          <p:cNvPr id="276" name="Google Shape;276;p24"/>
          <p:cNvSpPr/>
          <p:nvPr/>
        </p:nvSpPr>
        <p:spPr>
          <a:xfrm>
            <a:off x="1004956" y="703679"/>
            <a:ext cx="171515" cy="171515"/>
          </a:xfrm>
          <a:custGeom>
            <a:avLst/>
            <a:gdLst/>
            <a:ahLst/>
            <a:cxnLst/>
            <a:rect l="l" t="t" r="r" b="b"/>
            <a:pathLst>
              <a:path w="171515" h="171515" extrusionOk="0">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7" name="Google Shape;277;p24"/>
          <p:cNvSpPr/>
          <p:nvPr/>
        </p:nvSpPr>
        <p:spPr>
          <a:xfrm>
            <a:off x="422753" y="1562696"/>
            <a:ext cx="157545" cy="157545"/>
          </a:xfrm>
          <a:custGeom>
            <a:avLst/>
            <a:gdLst/>
            <a:ahLst/>
            <a:cxnLst/>
            <a:rect l="l" t="t" r="r" b="b"/>
            <a:pathLst>
              <a:path w="157545" h="157545" extrusionOk="0">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24"/>
          <p:cNvSpPr/>
          <p:nvPr/>
        </p:nvSpPr>
        <p:spPr>
          <a:xfrm>
            <a:off x="5454149" y="5775082"/>
            <a:ext cx="112426" cy="112426"/>
          </a:xfrm>
          <a:custGeom>
            <a:avLst/>
            <a:gdLst/>
            <a:ahLst/>
            <a:cxnLst/>
            <a:rect l="l" t="t" r="r" b="b"/>
            <a:pathLst>
              <a:path w="112426" h="112426" extrusionOk="0">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cxnSp>
        <p:nvCxnSpPr>
          <p:cNvPr id="280" name="Google Shape;280;p24"/>
          <p:cNvCxnSpPr/>
          <p:nvPr/>
        </p:nvCxnSpPr>
        <p:spPr>
          <a:xfrm>
            <a:off x="11586162" y="3619272"/>
            <a:ext cx="0" cy="3238728"/>
          </a:xfrm>
          <a:prstGeom prst="straightConnector1">
            <a:avLst/>
          </a:prstGeom>
          <a:noFill/>
          <a:ln w="25400" cap="sq" cmpd="sng">
            <a:solidFill>
              <a:schemeClr val="accent1"/>
            </a:solidFill>
            <a:prstDash val="solid"/>
            <a:bevel/>
            <a:headEnd type="none" w="sm" len="sm"/>
            <a:tailEnd type="none" w="sm" len="sm"/>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926548" y="17738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Play"/>
              <a:buNone/>
            </a:pPr>
            <a:r>
              <a:rPr lang="en-US" sz="3200" b="1"/>
              <a:t>Causes of Water Pollution</a:t>
            </a:r>
            <a:endParaRPr sz="3200"/>
          </a:p>
        </p:txBody>
      </p:sp>
      <p:sp>
        <p:nvSpPr>
          <p:cNvPr id="286" name="Google Shape;286;p25"/>
          <p:cNvSpPr txBox="1">
            <a:spLocks noGrp="1"/>
          </p:cNvSpPr>
          <p:nvPr>
            <p:ph idx="1"/>
          </p:nvPr>
        </p:nvSpPr>
        <p:spPr>
          <a:xfrm>
            <a:off x="760896" y="1284494"/>
            <a:ext cx="4717774" cy="508020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400"/>
              <a:buChar char="•"/>
            </a:pPr>
            <a:r>
              <a:rPr lang="en-US" sz="1400" b="1" dirty="0">
                <a:latin typeface="Georgia"/>
                <a:ea typeface="Georgia"/>
                <a:cs typeface="Georgia"/>
                <a:sym typeface="Georgia"/>
              </a:rPr>
              <a:t>Industrial Discharges:</a:t>
            </a:r>
            <a:r>
              <a:rPr lang="en-US" sz="1400" dirty="0">
                <a:solidFill>
                  <a:srgbClr val="0D0D0D"/>
                </a:solidFill>
                <a:latin typeface="Georgia"/>
                <a:ea typeface="Georgia"/>
                <a:cs typeface="Georgia"/>
                <a:sym typeface="Georgia"/>
              </a:rPr>
              <a:t> Industries release various pollutants into water bodies, including heavy metals, chemicals, and toxins. Industrial wastewater containing pollutants like mercury, lead, and arsenic can contaminate water sources and disrupt aquatic ecosystems.</a:t>
            </a:r>
            <a:endParaRPr sz="1400" dirty="0">
              <a:latin typeface="Georgia"/>
              <a:ea typeface="Georgia"/>
              <a:cs typeface="Georgia"/>
              <a:sym typeface="Georgia"/>
            </a:endParaRPr>
          </a:p>
          <a:p>
            <a:pPr marL="0" lvl="0" indent="0" algn="l" rtl="0">
              <a:lnSpc>
                <a:spcPct val="90000"/>
              </a:lnSpc>
              <a:spcBef>
                <a:spcPts val="0"/>
              </a:spcBef>
              <a:spcAft>
                <a:spcPts val="0"/>
              </a:spcAft>
              <a:buClr>
                <a:schemeClr val="dk1"/>
              </a:buClr>
              <a:buSzPts val="1400"/>
              <a:buNone/>
            </a:pPr>
            <a:endParaRPr sz="1400" dirty="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dirty="0">
                <a:latin typeface="Georgia"/>
                <a:ea typeface="Georgia"/>
                <a:cs typeface="Georgia"/>
                <a:sym typeface="Georgia"/>
              </a:rPr>
              <a:t>Agricultural Runoff:</a:t>
            </a:r>
            <a:r>
              <a:rPr lang="en-US" sz="1400" dirty="0">
                <a:solidFill>
                  <a:srgbClr val="0D0D0D"/>
                </a:solidFill>
                <a:latin typeface="Georgia"/>
                <a:ea typeface="Georgia"/>
                <a:cs typeface="Georgia"/>
                <a:sym typeface="Georgia"/>
              </a:rPr>
              <a:t> Agricultural activities contribute to water pollution through the runoff of fertilizers, pesticides, and herbicides from farmlands. These chemicals can leach into nearby water bodies, leading to nutrient pollution, algal blooms, and ecosystem degradation.</a:t>
            </a:r>
            <a:endParaRPr sz="1400" dirty="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dirty="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dirty="0">
                <a:latin typeface="Georgia"/>
                <a:ea typeface="Georgia"/>
                <a:cs typeface="Georgia"/>
                <a:sym typeface="Georgia"/>
              </a:rPr>
              <a:t>Urbanization:</a:t>
            </a:r>
            <a:r>
              <a:rPr lang="en-US" sz="1400" dirty="0">
                <a:solidFill>
                  <a:srgbClr val="0D0D0D"/>
                </a:solidFill>
                <a:latin typeface="Georgia"/>
                <a:ea typeface="Georgia"/>
                <a:cs typeface="Georgia"/>
                <a:sym typeface="Georgia"/>
              </a:rPr>
              <a:t> Rapid urban development leads to increased impervious surfaces and stormwater runoff, carrying pollutants such as oil, grease, and debris into waterways. Urban runoff can introduce contaminants into rivers, lakes, and coastal areas, compromising water quality and habitat integrity.</a:t>
            </a:r>
            <a:endParaRPr sz="1400" dirty="0">
              <a:latin typeface="Georgia"/>
              <a:ea typeface="Georgia"/>
              <a:cs typeface="Georgia"/>
              <a:sym typeface="Georgia"/>
            </a:endParaRPr>
          </a:p>
          <a:p>
            <a:pPr marL="228600" lvl="0" indent="-139700" algn="l" rtl="0">
              <a:lnSpc>
                <a:spcPct val="90000"/>
              </a:lnSpc>
              <a:spcBef>
                <a:spcPts val="0"/>
              </a:spcBef>
              <a:spcAft>
                <a:spcPts val="0"/>
              </a:spcAft>
              <a:buClr>
                <a:schemeClr val="dk1"/>
              </a:buClr>
              <a:buSzPts val="1400"/>
              <a:buNone/>
            </a:pPr>
            <a:endParaRPr sz="1400" dirty="0">
              <a:solidFill>
                <a:srgbClr val="0D0D0D"/>
              </a:solidFill>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dirty="0">
                <a:latin typeface="Georgia"/>
                <a:ea typeface="Georgia"/>
                <a:cs typeface="Georgia"/>
                <a:sym typeface="Georgia"/>
              </a:rPr>
              <a:t>Sewage and Wastewater:</a:t>
            </a:r>
            <a:r>
              <a:rPr lang="en-US" sz="1400" dirty="0">
                <a:solidFill>
                  <a:srgbClr val="0D0D0D"/>
                </a:solidFill>
                <a:latin typeface="Georgia"/>
                <a:ea typeface="Georgia"/>
                <a:cs typeface="Georgia"/>
                <a:sym typeface="Georgia"/>
              </a:rPr>
              <a:t> Improperly treated sewage and wastewater discharge introduce pathogens, nutrients.</a:t>
            </a:r>
            <a:endParaRPr sz="4800" dirty="0">
              <a:solidFill>
                <a:srgbClr val="808080"/>
              </a:solidFill>
              <a:latin typeface="Georgia"/>
              <a:ea typeface="Georgia"/>
              <a:cs typeface="Georgia"/>
              <a:sym typeface="Georgia"/>
            </a:endParaRPr>
          </a:p>
          <a:p>
            <a:pPr marL="228600" lvl="0" indent="0" algn="l" rtl="0">
              <a:lnSpc>
                <a:spcPct val="90000"/>
              </a:lnSpc>
              <a:spcBef>
                <a:spcPts val="1000"/>
              </a:spcBef>
              <a:spcAft>
                <a:spcPts val="0"/>
              </a:spcAft>
              <a:buClr>
                <a:schemeClr val="dk1"/>
              </a:buClr>
              <a:buSzPts val="3600"/>
              <a:buNone/>
            </a:pPr>
            <a:endParaRPr sz="3600" dirty="0">
              <a:latin typeface="Georgia"/>
              <a:ea typeface="Georgia"/>
              <a:cs typeface="Georgia"/>
              <a:sym typeface="Georgia"/>
            </a:endParaRPr>
          </a:p>
        </p:txBody>
      </p:sp>
      <p:pic>
        <p:nvPicPr>
          <p:cNvPr id="287" name="Google Shape;287;p25" descr="A collage of images of various types of marine life&#10;&#10;Description automatically generated"/>
          <p:cNvPicPr preferRelativeResize="0"/>
          <p:nvPr/>
        </p:nvPicPr>
        <p:blipFill rotWithShape="1">
          <a:blip r:embed="rId3">
            <a:alphaModFix/>
          </a:blip>
          <a:srcRect l="3035" t="1518" r="-168" b="3203"/>
          <a:stretch/>
        </p:blipFill>
        <p:spPr>
          <a:xfrm>
            <a:off x="5637696" y="364434"/>
            <a:ext cx="6361049" cy="62395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6"/>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26"/>
          <p:cNvSpPr txBox="1">
            <a:spLocks noGrp="1"/>
          </p:cNvSpPr>
          <p:nvPr>
            <p:ph type="title"/>
          </p:nvPr>
        </p:nvSpPr>
        <p:spPr>
          <a:xfrm>
            <a:off x="572493" y="238539"/>
            <a:ext cx="11018520" cy="14344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600"/>
              <a:buFont typeface="Georgia"/>
              <a:buNone/>
            </a:pPr>
            <a:r>
              <a:rPr lang="en-US" sz="4600" b="1">
                <a:latin typeface="Georgia"/>
                <a:ea typeface="Georgia"/>
                <a:cs typeface="Georgia"/>
                <a:sym typeface="Georgia"/>
              </a:rPr>
              <a:t>Contaminants in Water Pollution:</a:t>
            </a:r>
            <a:endParaRPr sz="4600">
              <a:latin typeface="Georgia"/>
              <a:ea typeface="Georgia"/>
              <a:cs typeface="Georgia"/>
              <a:sym typeface="Georgia"/>
            </a:endParaRPr>
          </a:p>
        </p:txBody>
      </p:sp>
      <p:sp>
        <p:nvSpPr>
          <p:cNvPr id="295" name="Google Shape;295;p26"/>
          <p:cNvSpPr txBox="1">
            <a:spLocks noGrp="1"/>
          </p:cNvSpPr>
          <p:nvPr>
            <p:ph idx="1"/>
          </p:nvPr>
        </p:nvSpPr>
        <p:spPr>
          <a:xfrm>
            <a:off x="572493" y="2071316"/>
            <a:ext cx="6713552" cy="4119172"/>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Clr>
                <a:schemeClr val="dk1"/>
              </a:buClr>
              <a:buSzPts val="1700"/>
              <a:buAutoNum type="arabicPeriod"/>
            </a:pPr>
            <a:r>
              <a:rPr lang="en-US" sz="1700" b="1">
                <a:latin typeface="Georgia"/>
                <a:ea typeface="Georgia"/>
                <a:cs typeface="Georgia"/>
                <a:sym typeface="Georgia"/>
              </a:rPr>
              <a:t>Chemical Pollutants:</a:t>
            </a:r>
            <a:r>
              <a:rPr lang="en-US" sz="1700">
                <a:latin typeface="Georgia"/>
                <a:ea typeface="Georgia"/>
                <a:cs typeface="Georgia"/>
                <a:sym typeface="Georgia"/>
              </a:rPr>
              <a:t> Water pollution includes a wide range of chemical contaminants, such as heavy metals (mercury, lead, cadmium), pesticides (DDT, glyphosate), industrial chemicals (PCBs, dioxins), and pharmaceuticals (antibiotics, hormones). These chemicals can have toxic effects on aquatic organisms and biomagnify through the food chain, posing risks to human health.</a:t>
            </a:r>
            <a:endParaRPr sz="1700" b="1">
              <a:latin typeface="Georgia"/>
              <a:ea typeface="Georgia"/>
              <a:cs typeface="Georgia"/>
              <a:sym typeface="Georgia"/>
            </a:endParaRPr>
          </a:p>
          <a:p>
            <a:pPr marL="514350" lvl="0" indent="-514350" algn="l" rtl="0">
              <a:lnSpc>
                <a:spcPct val="90000"/>
              </a:lnSpc>
              <a:spcBef>
                <a:spcPts val="1000"/>
              </a:spcBef>
              <a:spcAft>
                <a:spcPts val="0"/>
              </a:spcAft>
              <a:buClr>
                <a:schemeClr val="dk1"/>
              </a:buClr>
              <a:buSzPts val="1700"/>
              <a:buFont typeface="Arial"/>
              <a:buAutoNum type="arabicPeriod"/>
            </a:pPr>
            <a:r>
              <a:rPr lang="en-US" sz="1700" b="1">
                <a:latin typeface="Georgia"/>
                <a:ea typeface="Georgia"/>
                <a:cs typeface="Georgia"/>
                <a:sym typeface="Georgia"/>
              </a:rPr>
              <a:t>Microplastics:</a:t>
            </a:r>
            <a:r>
              <a:rPr lang="en-US" sz="1700">
                <a:latin typeface="Georgia"/>
                <a:ea typeface="Georgia"/>
                <a:cs typeface="Georgia"/>
                <a:sym typeface="Georgia"/>
              </a:rPr>
              <a:t> Microplastics, tiny plastic particles less than 5 mm in size, have emerged as a significant pollutant in aquatic environments. These microplastics originate from the breakdown of larger plastic debris, microbeads in personal care products, and synthetic fibers from textiles. Microplastics can adsorb toxic chemicals and act as vectors for pollutants, threatening marine life and human health.</a:t>
            </a:r>
            <a:endParaRPr sz="1700">
              <a:latin typeface="Georgia"/>
              <a:ea typeface="Georgia"/>
              <a:cs typeface="Georgia"/>
              <a:sym typeface="Georgia"/>
            </a:endParaRPr>
          </a:p>
        </p:txBody>
      </p:sp>
      <p:sp>
        <p:nvSpPr>
          <p:cNvPr id="294" name="Google Shape;294;p26"/>
          <p:cNvSpPr/>
          <p:nvPr/>
        </p:nvSpPr>
        <p:spPr>
          <a:xfrm>
            <a:off x="572493" y="1681544"/>
            <a:ext cx="10972800" cy="18288"/>
          </a:xfrm>
          <a:custGeom>
            <a:avLst/>
            <a:gdLst/>
            <a:ahLst/>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w="44450" cap="rnd" cmpd="sng">
            <a:solidFill>
              <a:schemeClr val="accent2">
                <a:alpha val="74901"/>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96" name="Google Shape;296;p26" descr="Water pouring out of pipes into a pool&#10;&#10;Description automatically generated"/>
          <p:cNvPicPr preferRelativeResize="0"/>
          <p:nvPr/>
        </p:nvPicPr>
        <p:blipFill rotWithShape="1">
          <a:blip r:embed="rId3">
            <a:alphaModFix/>
          </a:blip>
          <a:srcRect l="20826" r="28665" b="-1"/>
          <a:stretch/>
        </p:blipFill>
        <p:spPr>
          <a:xfrm>
            <a:off x="7675658" y="2093976"/>
            <a:ext cx="3941064" cy="40965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02" name="Google Shape;302;p27" descr="A turtle swimming in the water with plastic bags&#10;&#10;Description automatically generated"/>
          <p:cNvPicPr preferRelativeResize="0"/>
          <p:nvPr/>
        </p:nvPicPr>
        <p:blipFill rotWithShape="1">
          <a:blip r:embed="rId3">
            <a:alphaModFix/>
          </a:blip>
          <a:srcRect l="7241" r="21618" b="-1"/>
          <a:stretch/>
        </p:blipFill>
        <p:spPr>
          <a:xfrm>
            <a:off x="4883022" y="10"/>
            <a:ext cx="7308978" cy="6857990"/>
          </a:xfrm>
          <a:custGeom>
            <a:avLst/>
            <a:gdLst/>
            <a:ahLst/>
            <a:cxnLst/>
            <a:rect l="l" t="t" r="r" b="b"/>
            <a:pathLst>
              <a:path w="7308978" h="6858000" extrusionOk="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303" name="Google Shape;303;p27"/>
          <p:cNvSpPr/>
          <p:nvPr/>
        </p:nvSpPr>
        <p:spPr>
          <a:xfrm>
            <a:off x="0" y="0"/>
            <a:ext cx="6096001" cy="6858000"/>
          </a:xfrm>
          <a:custGeom>
            <a:avLst/>
            <a:gdLst/>
            <a:ahLst/>
            <a:cxnLst/>
            <a:rect l="l" t="t" r="r" b="b"/>
            <a:pathLst>
              <a:path w="6096001" h="6858000" extrusionOk="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rgbClr val="FCF4D4">
              <a:alpha val="46666"/>
            </a:srgbClr>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4" name="Google Shape;304;p27"/>
          <p:cNvSpPr/>
          <p:nvPr/>
        </p:nvSpPr>
        <p:spPr>
          <a:xfrm>
            <a:off x="0" y="0"/>
            <a:ext cx="6086857" cy="6858000"/>
          </a:xfrm>
          <a:custGeom>
            <a:avLst/>
            <a:gdLst/>
            <a:ahLst/>
            <a:cxnLst/>
            <a:rect l="l" t="t" r="r" b="b"/>
            <a:pathLst>
              <a:path w="6086857" h="6858000" extrusionOk="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rgbClr val="FCF4D4">
              <a:alpha val="4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05" name="Google Shape;305;p27"/>
          <p:cNvSpPr txBox="1">
            <a:spLocks noGrp="1"/>
          </p:cNvSpPr>
          <p:nvPr>
            <p:ph type="title"/>
          </p:nvPr>
        </p:nvSpPr>
        <p:spPr>
          <a:xfrm>
            <a:off x="374904" y="613531"/>
            <a:ext cx="4992624" cy="1243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Play"/>
              <a:buNone/>
            </a:pPr>
            <a:r>
              <a:rPr lang="en-US" sz="3400" b="1"/>
              <a:t>Impact on Aquatic Life and Human Health:</a:t>
            </a:r>
            <a:endParaRPr sz="3400"/>
          </a:p>
        </p:txBody>
      </p:sp>
      <p:sp>
        <p:nvSpPr>
          <p:cNvPr id="306" name="Google Shape;306;p27"/>
          <p:cNvSpPr txBox="1">
            <a:spLocks noGrp="1"/>
          </p:cNvSpPr>
          <p:nvPr>
            <p:ph idx="1"/>
          </p:nvPr>
        </p:nvSpPr>
        <p:spPr>
          <a:xfrm>
            <a:off x="374904" y="2003906"/>
            <a:ext cx="5065776" cy="42363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200"/>
              <a:buNone/>
            </a:pPr>
            <a:r>
              <a:rPr lang="en-US" sz="1200">
                <a:latin typeface="Georgia"/>
                <a:ea typeface="Georgia"/>
                <a:cs typeface="Georgia"/>
                <a:sym typeface="Georgia"/>
              </a:rPr>
              <a:t>Water pollution exacts a toll not only on aquatic ecosystems but also on human health. Understanding the impact on both aquatic life and human well-being is crucial for addressing this pressing environmental issue.</a:t>
            </a:r>
            <a:endParaRPr/>
          </a:p>
          <a:p>
            <a:pPr marL="0" lvl="0" indent="0" algn="l" rtl="0">
              <a:lnSpc>
                <a:spcPct val="90000"/>
              </a:lnSpc>
              <a:spcBef>
                <a:spcPts val="0"/>
              </a:spcBef>
              <a:spcAft>
                <a:spcPts val="0"/>
              </a:spcAft>
              <a:buClr>
                <a:schemeClr val="dk1"/>
              </a:buClr>
              <a:buSzPts val="1000"/>
              <a:buNone/>
            </a:pPr>
            <a:endParaRPr sz="1000">
              <a:latin typeface="Georgia"/>
              <a:ea typeface="Georgia"/>
              <a:cs typeface="Georgia"/>
              <a:sym typeface="Georgia"/>
            </a:endParaRPr>
          </a:p>
          <a:p>
            <a:pPr marL="0" lvl="0" indent="0" algn="l" rtl="0">
              <a:lnSpc>
                <a:spcPct val="90000"/>
              </a:lnSpc>
              <a:spcBef>
                <a:spcPts val="0"/>
              </a:spcBef>
              <a:spcAft>
                <a:spcPts val="0"/>
              </a:spcAft>
              <a:buClr>
                <a:schemeClr val="dk1"/>
              </a:buClr>
              <a:buSzPts val="1200"/>
              <a:buNone/>
            </a:pPr>
            <a:r>
              <a:rPr lang="en-US" sz="1200" b="1">
                <a:latin typeface="Georgia"/>
                <a:ea typeface="Georgia"/>
                <a:cs typeface="Georgia"/>
                <a:sym typeface="Georgia"/>
              </a:rPr>
              <a:t>Decline in Fish Populations:</a:t>
            </a:r>
            <a:endParaRPr sz="1200">
              <a:latin typeface="Georgia"/>
              <a:ea typeface="Georgia"/>
              <a:cs typeface="Georgia"/>
              <a:sym typeface="Georgia"/>
            </a:endParaRPr>
          </a:p>
          <a:p>
            <a:pPr marL="228600" lvl="0" indent="-152400" algn="l" rtl="0">
              <a:lnSpc>
                <a:spcPct val="90000"/>
              </a:lnSpc>
              <a:spcBef>
                <a:spcPts val="0"/>
              </a:spcBef>
              <a:spcAft>
                <a:spcPts val="0"/>
              </a:spcAft>
              <a:buClr>
                <a:schemeClr val="dk1"/>
              </a:buClr>
              <a:buSzPts val="1200"/>
              <a:buNone/>
            </a:pPr>
            <a:endParaRPr sz="1200" b="1">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Ecosystem Disruption:</a:t>
            </a:r>
            <a:r>
              <a:rPr lang="en-US" sz="1200">
                <a:latin typeface="Georgia"/>
                <a:ea typeface="Georgia"/>
                <a:cs typeface="Georgia"/>
                <a:sym typeface="Georgia"/>
              </a:rPr>
              <a:t> Water pollution disrupts aquatic habitats, leading to a decline in fish populations. Pollutants such as heavy metals, pesticides, and nutrients can impair fish reproduction, growth, and survival, destabilizing entire aquatic food webs.</a:t>
            </a:r>
            <a:endParaRPr/>
          </a:p>
          <a:p>
            <a:pPr marL="228600" lvl="0" indent="-152400" algn="l" rtl="0">
              <a:lnSpc>
                <a:spcPct val="90000"/>
              </a:lnSpc>
              <a:spcBef>
                <a:spcPts val="0"/>
              </a:spcBef>
              <a:spcAft>
                <a:spcPts val="0"/>
              </a:spcAft>
              <a:buClr>
                <a:schemeClr val="dk1"/>
              </a:buClr>
              <a:buSzPts val="1200"/>
              <a:buNone/>
            </a:pPr>
            <a:endParaRPr sz="1200">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Bioaccumulation and Biomagnification:</a:t>
            </a:r>
            <a:r>
              <a:rPr lang="en-US" sz="1200">
                <a:latin typeface="Georgia"/>
                <a:ea typeface="Georgia"/>
                <a:cs typeface="Georgia"/>
                <a:sym typeface="Georgia"/>
              </a:rPr>
              <a:t> Pollutants accumulate in fish tissues through a process called bioaccumulation, wherein toxins build up over time. Additionally, pollutants can magnify through the food chain via biomagnification, posing risks to predators at higher trophic levels, including humans.</a:t>
            </a:r>
            <a:endParaRPr/>
          </a:p>
          <a:p>
            <a:pPr marL="228600" lvl="0" indent="-152400" algn="l" rtl="0">
              <a:lnSpc>
                <a:spcPct val="90000"/>
              </a:lnSpc>
              <a:spcBef>
                <a:spcPts val="0"/>
              </a:spcBef>
              <a:spcAft>
                <a:spcPts val="0"/>
              </a:spcAft>
              <a:buClr>
                <a:schemeClr val="dk1"/>
              </a:buClr>
              <a:buSzPts val="1200"/>
              <a:buNone/>
            </a:pPr>
            <a:endParaRPr sz="1200">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Loss of Biodiversity:</a:t>
            </a:r>
            <a:r>
              <a:rPr lang="en-US" sz="1200">
                <a:latin typeface="Georgia"/>
                <a:ea typeface="Georgia"/>
                <a:cs typeface="Georgia"/>
                <a:sym typeface="Georgia"/>
              </a:rPr>
              <a:t> Water pollution contributes to the loss of biodiversity in aquatic ecosystems, as sensitive species succumb to pollution-related stressors. The decline in fish populations has cascading effects on ecosystem functioning, including reduced resilience to environmental disturbances and impaired ecosystem services.</a:t>
            </a:r>
            <a:endParaRPr/>
          </a:p>
          <a:p>
            <a:pPr marL="228600" lvl="0" indent="-152400" algn="l" rtl="0">
              <a:lnSpc>
                <a:spcPct val="90000"/>
              </a:lnSpc>
              <a:spcBef>
                <a:spcPts val="0"/>
              </a:spcBef>
              <a:spcAft>
                <a:spcPts val="0"/>
              </a:spcAft>
              <a:buClr>
                <a:schemeClr val="dk1"/>
              </a:buClr>
              <a:buSzPts val="1200"/>
              <a:buNone/>
            </a:pPr>
            <a:endParaRPr sz="1200">
              <a:latin typeface="Quattrocento Sans"/>
              <a:ea typeface="Quattrocento Sans"/>
              <a:cs typeface="Quattrocento Sans"/>
              <a:sym typeface="Quattrocento Sans"/>
            </a:endParaRPr>
          </a:p>
          <a:p>
            <a:pPr marL="228600" lvl="0" indent="-165100" algn="l" rtl="0">
              <a:lnSpc>
                <a:spcPct val="90000"/>
              </a:lnSpc>
              <a:spcBef>
                <a:spcPts val="1000"/>
              </a:spcBef>
              <a:spcAft>
                <a:spcPts val="0"/>
              </a:spcAft>
              <a:buClr>
                <a:schemeClr val="dk1"/>
              </a:buClr>
              <a:buSzPts val="1000"/>
              <a:buNone/>
            </a:pP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a:latin typeface="Georgia"/>
                <a:ea typeface="Georgia"/>
                <a:cs typeface="Georgia"/>
                <a:sym typeface="Georgia"/>
              </a:rPr>
              <a:t>Impact on Human Health</a:t>
            </a:r>
            <a:endParaRPr/>
          </a:p>
        </p:txBody>
      </p:sp>
      <p:sp>
        <p:nvSpPr>
          <p:cNvPr id="312" name="Google Shape;312;p28"/>
          <p:cNvSpPr txBox="1">
            <a:spLocks noGrp="1"/>
          </p:cNvSpPr>
          <p:nvPr>
            <p:ph idx="1"/>
          </p:nvPr>
        </p:nvSpPr>
        <p:spPr>
          <a:xfrm>
            <a:off x="838200" y="1825625"/>
            <a:ext cx="6269211" cy="435133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1600"/>
              <a:buNone/>
            </a:pPr>
            <a:r>
              <a:rPr lang="en-US" sz="1600" b="1">
                <a:latin typeface="Georgia"/>
                <a:ea typeface="Georgia"/>
                <a:cs typeface="Georgia"/>
                <a:sym typeface="Georgia"/>
              </a:rPr>
              <a:t>Waterborne Diseases:</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b="1">
                <a:latin typeface="Georgia"/>
                <a:ea typeface="Georgia"/>
                <a:cs typeface="Georgia"/>
                <a:sym typeface="Georgia"/>
              </a:rPr>
              <a:t>Pathogen Contamination:</a:t>
            </a:r>
            <a:r>
              <a:rPr lang="en-US" sz="1600">
                <a:solidFill>
                  <a:srgbClr val="0D0D0D"/>
                </a:solidFill>
                <a:latin typeface="Georgia"/>
                <a:ea typeface="Georgia"/>
                <a:cs typeface="Georgia"/>
                <a:sym typeface="Georgia"/>
              </a:rPr>
              <a:t> Water pollution introduces pathogenic microorganisms such as bacteria, viruses, and parasites into water sources, increasing the risk of waterborne diseases. Contaminated water poses a significant threat to public health, leading to outbreaks of diarrheal diseases, gastrointestinal infections, and other waterborne illnesses.</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b="1">
                <a:latin typeface="Georgia"/>
                <a:ea typeface="Georgia"/>
                <a:cs typeface="Georgia"/>
                <a:sym typeface="Georgia"/>
              </a:rPr>
              <a:t>Public Health Impacts:</a:t>
            </a:r>
            <a:r>
              <a:rPr lang="en-US" sz="1600">
                <a:solidFill>
                  <a:srgbClr val="0D0D0D"/>
                </a:solidFill>
                <a:latin typeface="Georgia"/>
                <a:ea typeface="Georgia"/>
                <a:cs typeface="Georgia"/>
                <a:sym typeface="Georgia"/>
              </a:rPr>
              <a:t> Waterborne diseases disproportionately affect vulnerable populations, including children, the elderly, and individuals with compromised immune systems. Inadequate sanitation and access to clean water exacerbate the spread of waterborne diseases, contributing to morbidity and mortality worldwide.</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b="1">
                <a:latin typeface="Georgia"/>
                <a:ea typeface="Georgia"/>
                <a:cs typeface="Georgia"/>
                <a:sym typeface="Georgia"/>
              </a:rPr>
              <a:t>Economic Burden:</a:t>
            </a:r>
            <a:r>
              <a:rPr lang="en-US" sz="1600">
                <a:solidFill>
                  <a:srgbClr val="0D0D0D"/>
                </a:solidFill>
                <a:latin typeface="Georgia"/>
                <a:ea typeface="Georgia"/>
                <a:cs typeface="Georgia"/>
                <a:sym typeface="Georgia"/>
              </a:rPr>
              <a:t> Waterborne diseases impose a substantial economic burden on healthcare systems and communities, resulting in increased healthcare costs, lost productivity, and diminished quality of life. The prevention and control of waterborne diseases require investments in water infrastructure, sanitation facilities, and public health interventions.</a:t>
            </a:r>
            <a:endParaRPr sz="1600">
              <a:latin typeface="Georgia"/>
              <a:ea typeface="Georgia"/>
              <a:cs typeface="Georgia"/>
              <a:sym typeface="Georgia"/>
            </a:endParaRPr>
          </a:p>
          <a:p>
            <a:pPr marL="228600" lvl="0" indent="-50800" algn="l" rtl="0">
              <a:lnSpc>
                <a:spcPct val="90000"/>
              </a:lnSpc>
              <a:spcBef>
                <a:spcPts val="1000"/>
              </a:spcBef>
              <a:spcAft>
                <a:spcPts val="0"/>
              </a:spcAft>
              <a:buClr>
                <a:schemeClr val="dk1"/>
              </a:buClr>
              <a:buSzPts val="2800"/>
              <a:buNone/>
            </a:pPr>
            <a:endParaRPr>
              <a:latin typeface="Georgia"/>
              <a:ea typeface="Georgia"/>
              <a:cs typeface="Georgia"/>
              <a:sym typeface="Georgia"/>
            </a:endParaRPr>
          </a:p>
        </p:txBody>
      </p:sp>
      <p:pic>
        <p:nvPicPr>
          <p:cNvPr id="313" name="Google Shape;313;p28" descr="A child pouring water into a metal container&#10;&#10;Description automatically generated"/>
          <p:cNvPicPr preferRelativeResize="0"/>
          <p:nvPr/>
        </p:nvPicPr>
        <p:blipFill rotWithShape="1">
          <a:blip r:embed="rId3">
            <a:alphaModFix/>
          </a:blip>
          <a:srcRect/>
          <a:stretch/>
        </p:blipFill>
        <p:spPr>
          <a:xfrm>
            <a:off x="7295184" y="2291728"/>
            <a:ext cx="4514850" cy="2981325"/>
          </a:xfrm>
          <a:prstGeom prst="rect">
            <a:avLst/>
          </a:prstGeom>
          <a:noFill/>
          <a:ln>
            <a:noFill/>
          </a:ln>
          <a:effectLst>
            <a:outerShdw blurRad="50800" dist="165100" dir="2700000">
              <a:srgbClr val="000000">
                <a:alpha val="4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29"/>
          <p:cNvSpPr txBox="1">
            <a:spLocks noGrp="1"/>
          </p:cNvSpPr>
          <p:nvPr>
            <p:ph type="title"/>
          </p:nvPr>
        </p:nvSpPr>
        <p:spPr>
          <a:xfrm>
            <a:off x="761800" y="463827"/>
            <a:ext cx="5334197" cy="17082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700"/>
              <a:buFont typeface="Play"/>
              <a:buNone/>
            </a:pPr>
            <a:r>
              <a:rPr lang="en-US" sz="3700" b="1"/>
              <a:t>Government Initiatives to Prevent Water Pollution:</a:t>
            </a:r>
            <a:endParaRPr sz="3700"/>
          </a:p>
        </p:txBody>
      </p:sp>
      <p:sp>
        <p:nvSpPr>
          <p:cNvPr id="320" name="Google Shape;320;p29"/>
          <p:cNvSpPr txBox="1">
            <a:spLocks noGrp="1"/>
          </p:cNvSpPr>
          <p:nvPr>
            <p:ph idx="1"/>
          </p:nvPr>
        </p:nvSpPr>
        <p:spPr>
          <a:xfrm>
            <a:off x="761800" y="2470244"/>
            <a:ext cx="5334197" cy="376983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Regulations:</a:t>
            </a:r>
            <a:r>
              <a:rPr lang="en-US" sz="1600">
                <a:latin typeface="Georgia"/>
                <a:ea typeface="Georgia"/>
                <a:cs typeface="Georgia"/>
                <a:sym typeface="Georgia"/>
              </a:rPr>
              <a:t> Enforce water quality standards and limit pollutant discharges.</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Monitoring:</a:t>
            </a:r>
            <a:r>
              <a:rPr lang="en-US" sz="1600">
                <a:latin typeface="Georgia"/>
                <a:ea typeface="Georgia"/>
                <a:cs typeface="Georgia"/>
                <a:sym typeface="Georgia"/>
              </a:rPr>
              <a:t> Implement monitoring programs to track pollution sources and levels.</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Wastewater Treatment:</a:t>
            </a:r>
            <a:r>
              <a:rPr lang="en-US" sz="1600">
                <a:latin typeface="Georgia"/>
                <a:ea typeface="Georgia"/>
                <a:cs typeface="Georgia"/>
                <a:sym typeface="Georgia"/>
              </a:rPr>
              <a:t> Invest in treatment infrastructure to clean sewage and industrial effluents.</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Stormwater Management:</a:t>
            </a:r>
            <a:r>
              <a:rPr lang="en-US" sz="1600">
                <a:latin typeface="Georgia"/>
                <a:ea typeface="Georgia"/>
                <a:cs typeface="Georgia"/>
                <a:sym typeface="Georgia"/>
              </a:rPr>
              <a:t> Utilize strategies to prevent runoff pollution during rainfall.</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Agricultural Best Practices:</a:t>
            </a:r>
            <a:r>
              <a:rPr lang="en-US" sz="1600">
                <a:latin typeface="Georgia"/>
                <a:ea typeface="Georgia"/>
                <a:cs typeface="Georgia"/>
                <a:sym typeface="Georgia"/>
              </a:rPr>
              <a:t> Promote techniques to minimize farm runoff and pesticide contamination.</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Pollution Prevention Programs:</a:t>
            </a:r>
            <a:r>
              <a:rPr lang="en-US" sz="1600">
                <a:latin typeface="Georgia"/>
                <a:ea typeface="Georgia"/>
                <a:cs typeface="Georgia"/>
                <a:sym typeface="Georgia"/>
              </a:rPr>
              <a:t> Incentivize industries to adopt cleaner production methods.</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Public Awareness:</a:t>
            </a:r>
            <a:r>
              <a:rPr lang="en-US" sz="1600">
                <a:latin typeface="Georgia"/>
                <a:ea typeface="Georgia"/>
                <a:cs typeface="Georgia"/>
                <a:sym typeface="Georgia"/>
              </a:rPr>
              <a:t> Conduct campaigns to educate citizens about water conservation and pollution.</a:t>
            </a:r>
            <a:endParaRPr/>
          </a:p>
          <a:p>
            <a:pPr marL="228600" lvl="0" indent="-2286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International Collaboration:</a:t>
            </a:r>
            <a:r>
              <a:rPr lang="en-US" sz="1600">
                <a:latin typeface="Georgia"/>
                <a:ea typeface="Georgia"/>
                <a:cs typeface="Georgia"/>
                <a:sym typeface="Georgia"/>
              </a:rPr>
              <a:t> Engage in cooperation to address transboundary water pollution.</a:t>
            </a:r>
            <a:endParaRPr/>
          </a:p>
          <a:p>
            <a:pPr marL="228600" lvl="0" indent="-127000" algn="l" rtl="0">
              <a:lnSpc>
                <a:spcPct val="90000"/>
              </a:lnSpc>
              <a:spcBef>
                <a:spcPts val="0"/>
              </a:spcBef>
              <a:spcAft>
                <a:spcPts val="0"/>
              </a:spcAft>
              <a:buClr>
                <a:schemeClr val="dk1"/>
              </a:buClr>
              <a:buSzPts val="1600"/>
              <a:buNone/>
            </a:pPr>
            <a:endParaRPr sz="1600">
              <a:latin typeface="Georgia"/>
              <a:ea typeface="Georgia"/>
              <a:cs typeface="Georgia"/>
              <a:sym typeface="Georgia"/>
            </a:endParaRPr>
          </a:p>
          <a:p>
            <a:pPr marL="228600" lvl="0" indent="-127000" algn="l" rtl="0">
              <a:lnSpc>
                <a:spcPct val="90000"/>
              </a:lnSpc>
              <a:spcBef>
                <a:spcPts val="1000"/>
              </a:spcBef>
              <a:spcAft>
                <a:spcPts val="0"/>
              </a:spcAft>
              <a:buClr>
                <a:schemeClr val="dk1"/>
              </a:buClr>
              <a:buSzPts val="1600"/>
              <a:buNone/>
            </a:pPr>
            <a:endParaRPr sz="1600">
              <a:latin typeface="Georgia"/>
              <a:ea typeface="Georgia"/>
              <a:cs typeface="Georgia"/>
              <a:sym typeface="Georgia"/>
            </a:endParaRPr>
          </a:p>
        </p:txBody>
      </p:sp>
      <p:pic>
        <p:nvPicPr>
          <p:cNvPr id="321" name="Google Shape;321;p29" descr="Pipes over the sea"/>
          <p:cNvPicPr preferRelativeResize="0"/>
          <p:nvPr/>
        </p:nvPicPr>
        <p:blipFill rotWithShape="1">
          <a:blip r:embed="rId3">
            <a:alphaModFix/>
          </a:blip>
          <a:srcRect l="17927" r="23752" b="-3"/>
          <a:stretch/>
        </p:blipFill>
        <p:spPr>
          <a:xfrm>
            <a:off x="6857797" y="-10886"/>
            <a:ext cx="5334204" cy="6868886"/>
          </a:xfrm>
          <a:prstGeom prst="rect">
            <a:avLst/>
          </a:prstGeom>
          <a:noFill/>
          <a:ln>
            <a:noFill/>
          </a:ln>
          <a:effectLst>
            <a:outerShdw blurRad="127000" dist="50800" dir="10800000" sx="99000" sy="99000" algn="r" rotWithShape="0">
              <a:srgbClr val="000000">
                <a:alpha val="4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2" name="Google Shape;102;p3"/>
          <p:cNvSpPr txBox="1">
            <a:spLocks noGrp="1"/>
          </p:cNvSpPr>
          <p:nvPr>
            <p:ph type="title"/>
          </p:nvPr>
        </p:nvSpPr>
        <p:spPr>
          <a:xfrm>
            <a:off x="838201"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b="1">
                <a:latin typeface="Georgia"/>
                <a:ea typeface="Georgia"/>
                <a:cs typeface="Georgia"/>
                <a:sym typeface="Georgia"/>
              </a:rPr>
              <a:t>Types</a:t>
            </a:r>
            <a:r>
              <a:rPr lang="en-US" b="1"/>
              <a:t> of Pollution</a:t>
            </a:r>
            <a:endParaRPr/>
          </a:p>
        </p:txBody>
      </p:sp>
      <p:sp>
        <p:nvSpPr>
          <p:cNvPr id="103" name="Google Shape;103;p3"/>
          <p:cNvSpPr txBox="1">
            <a:spLocks noGrp="1"/>
          </p:cNvSpPr>
          <p:nvPr>
            <p:ph idx="1"/>
          </p:nvPr>
        </p:nvSpPr>
        <p:spPr>
          <a:xfrm>
            <a:off x="838200" y="2333297"/>
            <a:ext cx="4619621" cy="3843666"/>
          </a:xfrm>
          <a:prstGeom prst="rect">
            <a:avLst/>
          </a:prstGeom>
          <a:noFill/>
          <a:ln>
            <a:noFill/>
          </a:ln>
        </p:spPr>
        <p:txBody>
          <a:bodyPr spcFirstLastPara="1" wrap="square" lIns="91425" tIns="45700" rIns="91425" bIns="45700" anchor="t" anchorCtr="0">
            <a:normAutofit/>
          </a:bodyPr>
          <a:lstStyle/>
          <a:p>
            <a:pPr marL="228600" lvl="0" indent="-127000" algn="l" rtl="0">
              <a:lnSpc>
                <a:spcPct val="90000"/>
              </a:lnSpc>
              <a:spcBef>
                <a:spcPts val="0"/>
              </a:spcBef>
              <a:spcAft>
                <a:spcPts val="0"/>
              </a:spcAft>
              <a:buClr>
                <a:schemeClr val="dk1"/>
              </a:buClr>
              <a:buSzPts val="1600"/>
              <a:buNone/>
            </a:pPr>
            <a:endParaRPr sz="1600" b="1">
              <a:latin typeface="Georgia"/>
              <a:ea typeface="Georgia"/>
              <a:cs typeface="Georgia"/>
              <a:sym typeface="Georgia"/>
            </a:endParaRPr>
          </a:p>
          <a:p>
            <a:pPr marL="0" lvl="0" indent="0" algn="l" rtl="0">
              <a:lnSpc>
                <a:spcPct val="90000"/>
              </a:lnSpc>
              <a:spcBef>
                <a:spcPts val="1000"/>
              </a:spcBef>
              <a:spcAft>
                <a:spcPts val="0"/>
              </a:spcAft>
              <a:buClr>
                <a:schemeClr val="dk1"/>
              </a:buClr>
              <a:buSzPts val="1600"/>
              <a:buNone/>
            </a:pPr>
            <a:r>
              <a:rPr lang="en-US" sz="1600" b="1">
                <a:latin typeface="Georgia"/>
                <a:ea typeface="Georgia"/>
                <a:cs typeface="Georgia"/>
                <a:sym typeface="Georgia"/>
              </a:rPr>
              <a:t>1. Air Pollution:</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a:latin typeface="Georgia"/>
                <a:ea typeface="Georgia"/>
                <a:cs typeface="Georgia"/>
                <a:sym typeface="Georgia"/>
              </a:rPr>
              <a:t>Primarily driven by emissions from industrial processes, vehicular exhaust, and agricultural activities, air pollution comprises a complex mixture of pollutants such as particulate matter, nitrogen oxides, sulfur dioxide, and volatile organic compounds.</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a:latin typeface="Georgia"/>
                <a:ea typeface="Georgia"/>
                <a:cs typeface="Georgia"/>
                <a:sym typeface="Georgia"/>
              </a:rPr>
              <a:t>Common sources include factories, power plants, transportation systems, and biomass burning.</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a:latin typeface="Georgia"/>
                <a:ea typeface="Georgia"/>
                <a:cs typeface="Georgia"/>
                <a:sym typeface="Georgia"/>
              </a:rPr>
              <a:t>Air pollution not only deteriorates air quality but also contributes to respiratory diseases, cardiovascular problems, and climate change.</a:t>
            </a:r>
            <a:endParaRPr sz="1600">
              <a:latin typeface="Georgia"/>
              <a:ea typeface="Georgia"/>
              <a:cs typeface="Georgia"/>
              <a:sym typeface="Georgia"/>
            </a:endParaRPr>
          </a:p>
          <a:p>
            <a:pPr marL="228600" lvl="0" indent="-127000" algn="l" rtl="0">
              <a:lnSpc>
                <a:spcPct val="90000"/>
              </a:lnSpc>
              <a:spcBef>
                <a:spcPts val="1000"/>
              </a:spcBef>
              <a:spcAft>
                <a:spcPts val="0"/>
              </a:spcAft>
              <a:buClr>
                <a:schemeClr val="dk1"/>
              </a:buClr>
              <a:buSzPts val="1600"/>
              <a:buNone/>
            </a:pPr>
            <a:endParaRPr sz="1600" b="1">
              <a:latin typeface="Georgia"/>
              <a:ea typeface="Georgia"/>
              <a:cs typeface="Georgia"/>
              <a:sym typeface="Georgia"/>
            </a:endParaRPr>
          </a:p>
          <a:p>
            <a:pPr marL="228600" lvl="0" indent="-127000" algn="l" rtl="0">
              <a:lnSpc>
                <a:spcPct val="90000"/>
              </a:lnSpc>
              <a:spcBef>
                <a:spcPts val="1000"/>
              </a:spcBef>
              <a:spcAft>
                <a:spcPts val="0"/>
              </a:spcAft>
              <a:buClr>
                <a:schemeClr val="dk1"/>
              </a:buClr>
              <a:buSzPts val="1600"/>
              <a:buNone/>
            </a:pPr>
            <a:endParaRPr sz="1600">
              <a:latin typeface="Georgia"/>
              <a:ea typeface="Georgia"/>
              <a:cs typeface="Georgia"/>
              <a:sym typeface="Georgia"/>
            </a:endParaRPr>
          </a:p>
        </p:txBody>
      </p:sp>
      <p:pic>
        <p:nvPicPr>
          <p:cNvPr id="104" name="Google Shape;104;p3" descr="A person standing next to a car with smoke coming out of it&#10;&#10;Description automatically generated"/>
          <p:cNvPicPr preferRelativeResize="0"/>
          <p:nvPr/>
        </p:nvPicPr>
        <p:blipFill rotWithShape="1">
          <a:blip r:embed="rId3">
            <a:alphaModFix/>
          </a:blip>
          <a:srcRect t="19883" r="2" b="3347"/>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0"/>
          <p:cNvSpPr txBox="1">
            <a:spLocks noGrp="1"/>
          </p:cNvSpPr>
          <p:nvPr>
            <p:ph type="title"/>
          </p:nvPr>
        </p:nvSpPr>
        <p:spPr>
          <a:xfrm>
            <a:off x="6726950" y="733493"/>
            <a:ext cx="4750533" cy="162877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000"/>
              <a:buFont typeface="Georgia"/>
              <a:buNone/>
            </a:pPr>
            <a:r>
              <a:rPr lang="en-US" sz="4000" b="1">
                <a:latin typeface="Georgia"/>
                <a:ea typeface="Georgia"/>
                <a:cs typeface="Georgia"/>
                <a:sym typeface="Georgia"/>
              </a:rPr>
              <a:t>Understanding Soil Pollution</a:t>
            </a:r>
            <a:endParaRPr sz="4000">
              <a:latin typeface="Georgia"/>
              <a:ea typeface="Georgia"/>
              <a:cs typeface="Georgia"/>
              <a:sym typeface="Georgia"/>
            </a:endParaRPr>
          </a:p>
          <a:p>
            <a:pPr marL="0" lvl="0" indent="0" algn="l" rtl="0">
              <a:lnSpc>
                <a:spcPct val="90000"/>
              </a:lnSpc>
              <a:spcBef>
                <a:spcPts val="0"/>
              </a:spcBef>
              <a:spcAft>
                <a:spcPts val="0"/>
              </a:spcAft>
              <a:buClr>
                <a:schemeClr val="dk1"/>
              </a:buClr>
              <a:buSzPts val="4000"/>
              <a:buFont typeface="Play"/>
              <a:buNone/>
            </a:pPr>
            <a:endParaRPr sz="4000">
              <a:latin typeface="Georgia"/>
              <a:ea typeface="Georgia"/>
              <a:cs typeface="Georgia"/>
              <a:sym typeface="Georgia"/>
            </a:endParaRPr>
          </a:p>
        </p:txBody>
      </p:sp>
      <p:sp>
        <p:nvSpPr>
          <p:cNvPr id="328" name="Google Shape;328;p30"/>
          <p:cNvSpPr txBox="1">
            <a:spLocks noGrp="1"/>
          </p:cNvSpPr>
          <p:nvPr>
            <p:ph idx="1"/>
          </p:nvPr>
        </p:nvSpPr>
        <p:spPr>
          <a:xfrm>
            <a:off x="6627559" y="2371655"/>
            <a:ext cx="4485490" cy="37528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800"/>
              <a:buNone/>
            </a:pPr>
            <a:r>
              <a:rPr lang="en-US" sz="1800">
                <a:latin typeface="Georgia"/>
                <a:ea typeface="Georgia"/>
                <a:cs typeface="Georgia"/>
                <a:sym typeface="Georgia"/>
              </a:rPr>
              <a:t>Soil pollution is a pressing environmental concern that poses significant risks to ecosystems and human health. Understanding the contaminants and extent of soil degradation is crucial for effective remediation and conservation efforts.</a:t>
            </a:r>
            <a:endParaRPr sz="1800">
              <a:latin typeface="Georgia"/>
              <a:ea typeface="Georgia"/>
              <a:cs typeface="Georgia"/>
              <a:sym typeface="Georgia"/>
            </a:endParaRPr>
          </a:p>
        </p:txBody>
      </p:sp>
      <p:pic>
        <p:nvPicPr>
          <p:cNvPr id="327" name="Google Shape;327;p30" descr="A person holding a plant in dirt with a sign in front of a factory&#10;&#10;Description automatically generated"/>
          <p:cNvPicPr preferRelativeResize="0"/>
          <p:nvPr/>
        </p:nvPicPr>
        <p:blipFill rotWithShape="1">
          <a:blip r:embed="rId3">
            <a:alphaModFix/>
          </a:blip>
          <a:srcRect r="7741"/>
          <a:stretch/>
        </p:blipFill>
        <p:spPr>
          <a:xfrm>
            <a:off x="2" y="1587"/>
            <a:ext cx="6325556" cy="6856413"/>
          </a:xfrm>
          <a:custGeom>
            <a:avLst/>
            <a:gdLst/>
            <a:ahLst/>
            <a:cxnLst/>
            <a:rect l="l" t="t" r="r" b="b"/>
            <a:pathLst>
              <a:path w="6649908" h="6856413" extrusionOk="0">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1"/>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31"/>
          <p:cNvSpPr txBox="1">
            <a:spLocks noGrp="1"/>
          </p:cNvSpPr>
          <p:nvPr>
            <p:ph type="title"/>
          </p:nvPr>
        </p:nvSpPr>
        <p:spPr>
          <a:xfrm>
            <a:off x="817017" y="309218"/>
            <a:ext cx="5334197" cy="170824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Georgia"/>
              <a:buNone/>
            </a:pPr>
            <a:r>
              <a:rPr lang="en-US" sz="4000" b="1">
                <a:latin typeface="Georgia"/>
                <a:ea typeface="Georgia"/>
                <a:cs typeface="Georgia"/>
                <a:sym typeface="Georgia"/>
              </a:rPr>
              <a:t>Contaminants in Soil Pollution:</a:t>
            </a:r>
            <a:endParaRPr sz="4000">
              <a:latin typeface="Georgia"/>
              <a:ea typeface="Georgia"/>
              <a:cs typeface="Georgia"/>
              <a:sym typeface="Georgia"/>
            </a:endParaRPr>
          </a:p>
        </p:txBody>
      </p:sp>
      <p:sp>
        <p:nvSpPr>
          <p:cNvPr id="335" name="Google Shape;335;p31"/>
          <p:cNvSpPr txBox="1">
            <a:spLocks noGrp="1"/>
          </p:cNvSpPr>
          <p:nvPr>
            <p:ph idx="1"/>
          </p:nvPr>
        </p:nvSpPr>
        <p:spPr>
          <a:xfrm>
            <a:off x="761800" y="1794384"/>
            <a:ext cx="5334197" cy="4598095"/>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Heavy Metals:</a:t>
            </a:r>
            <a:r>
              <a:rPr lang="en-US" sz="1200">
                <a:latin typeface="Georgia"/>
                <a:ea typeface="Georgia"/>
                <a:cs typeface="Georgia"/>
                <a:sym typeface="Georgia"/>
              </a:rPr>
              <a:t> Soil contamination by heavy metals such as lead, mercury, cadmium, and arsenic is a widespread issue, primarily originating from industrial activities, mining, and improper waste disposal. These toxic metals accumulate in soil over time, posing risks to plant growth, soil microbial communities, and human health through food chain transfer.</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Pesticides and Herbicides:</a:t>
            </a:r>
            <a:r>
              <a:rPr lang="en-US" sz="1200">
                <a:latin typeface="Georgia"/>
                <a:ea typeface="Georgia"/>
                <a:cs typeface="Georgia"/>
                <a:sym typeface="Georgia"/>
              </a:rPr>
              <a:t> Agricultural practices contribute to soil pollution through the use of pesticides and herbicides to control pests and weeds. Residual chemicals from agricultural runoff and improper application practices can contaminate soil, leading to soil erosion, loss of biodiversity, and groundwater contamination.</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Petroleum Hydrocarbons:</a:t>
            </a:r>
            <a:r>
              <a:rPr lang="en-US" sz="1200">
                <a:latin typeface="Georgia"/>
                <a:ea typeface="Georgia"/>
                <a:cs typeface="Georgia"/>
                <a:sym typeface="Georgia"/>
              </a:rPr>
              <a:t> Soil contamination by petroleum hydrocarbons from oil spills, fuel leaks, and industrial activities poses significant environmental and health risks. These hydrocarbons can persist in soil for extended periods, inhibiting plant growth, contaminating groundwater, and disrupting soil microbial activity.</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Industrial Chemicals:</a:t>
            </a:r>
            <a:r>
              <a:rPr lang="en-US" sz="1200">
                <a:latin typeface="Georgia"/>
                <a:ea typeface="Georgia"/>
                <a:cs typeface="Georgia"/>
                <a:sym typeface="Georgia"/>
              </a:rPr>
              <a:t> Industrial pollutants such as polychlorinated biphenyls (PCBs), polycyclic aromatic hydrocarbons (PAHs), and volatile organic compounds (VOCs) contribute to soil pollution through improper disposal practices and industrial accidents. These chemicals can persist in soil, posing long-term risks to ecosystem health and human well-being.</a:t>
            </a:r>
            <a:endParaRPr sz="1200">
              <a:latin typeface="Georgia"/>
              <a:ea typeface="Georgia"/>
              <a:cs typeface="Georgia"/>
              <a:sym typeface="Georgia"/>
            </a:endParaRPr>
          </a:p>
          <a:p>
            <a:pPr marL="228600" lvl="0" indent="-152400" algn="l" rtl="0">
              <a:lnSpc>
                <a:spcPct val="90000"/>
              </a:lnSpc>
              <a:spcBef>
                <a:spcPts val="1000"/>
              </a:spcBef>
              <a:spcAft>
                <a:spcPts val="0"/>
              </a:spcAft>
              <a:buClr>
                <a:schemeClr val="dk1"/>
              </a:buClr>
              <a:buSzPts val="1200"/>
              <a:buNone/>
            </a:pPr>
            <a:endParaRPr sz="1200">
              <a:latin typeface="Georgia"/>
              <a:ea typeface="Georgia"/>
              <a:cs typeface="Georgia"/>
              <a:sym typeface="Georgia"/>
            </a:endParaRPr>
          </a:p>
        </p:txBody>
      </p:sp>
      <p:pic>
        <p:nvPicPr>
          <p:cNvPr id="336" name="Google Shape;336;p31" descr="Batteries in the dirt&#10;&#10;Description automatically generated"/>
          <p:cNvPicPr preferRelativeResize="0"/>
          <p:nvPr/>
        </p:nvPicPr>
        <p:blipFill rotWithShape="1">
          <a:blip r:embed="rId3">
            <a:alphaModFix/>
          </a:blip>
          <a:srcRect l="28915" r="23520" b="-1"/>
          <a:stretch/>
        </p:blipFill>
        <p:spPr>
          <a:xfrm>
            <a:off x="6857797" y="-10886"/>
            <a:ext cx="5334204" cy="6868886"/>
          </a:xfrm>
          <a:prstGeom prst="rect">
            <a:avLst/>
          </a:prstGeom>
          <a:noFill/>
          <a:ln>
            <a:noFill/>
          </a:ln>
          <a:effectLst>
            <a:outerShdw blurRad="127000" dist="50800" dir="10800000" sx="99000" sy="99000" algn="r" rotWithShape="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eorgia"/>
              <a:buNone/>
            </a:pPr>
            <a:r>
              <a:rPr lang="en-US" sz="3200" b="1">
                <a:latin typeface="Georgia"/>
                <a:ea typeface="Georgia"/>
                <a:cs typeface="Georgia"/>
                <a:sym typeface="Georgia"/>
              </a:rPr>
              <a:t>Extent of Soil Contamination:</a:t>
            </a:r>
            <a:endParaRPr sz="3200">
              <a:latin typeface="Georgia"/>
              <a:ea typeface="Georgia"/>
              <a:cs typeface="Georgia"/>
              <a:sym typeface="Georgia"/>
            </a:endParaRPr>
          </a:p>
        </p:txBody>
      </p:sp>
      <p:sp>
        <p:nvSpPr>
          <p:cNvPr id="342" name="Google Shape;342;p32"/>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endParaRPr sz="2000" b="1" dirty="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Char char="•"/>
            </a:pPr>
            <a:r>
              <a:rPr lang="en-US" sz="2000" b="1" dirty="0">
                <a:latin typeface="Georgia"/>
                <a:ea typeface="Georgia"/>
                <a:cs typeface="Georgia"/>
                <a:sym typeface="Georgia"/>
              </a:rPr>
              <a:t>Global Impact:</a:t>
            </a:r>
            <a:r>
              <a:rPr lang="en-US" sz="2000" dirty="0">
                <a:solidFill>
                  <a:srgbClr val="0D0D0D"/>
                </a:solidFill>
                <a:latin typeface="Georgia"/>
                <a:ea typeface="Georgia"/>
                <a:cs typeface="Georgia"/>
                <a:sym typeface="Georgia"/>
              </a:rPr>
              <a:t> Soil contamination affects regions worldwide, with varying degrees of severity depending on industrialization levels, land use practices, and regulatory oversight. Industrialized regions and urban areas often experience higher levels of soil pollution due to concentrated industrial activities and population density.</a:t>
            </a:r>
            <a:endParaRPr sz="2000" dirty="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Char char="•"/>
            </a:pPr>
            <a:r>
              <a:rPr lang="en-US" sz="2000" b="1" dirty="0">
                <a:latin typeface="Georgia"/>
                <a:ea typeface="Georgia"/>
                <a:cs typeface="Georgia"/>
                <a:sym typeface="Georgia"/>
              </a:rPr>
              <a:t>Localized Hotspots:</a:t>
            </a:r>
            <a:r>
              <a:rPr lang="en-US" sz="2000" dirty="0">
                <a:solidFill>
                  <a:srgbClr val="0D0D0D"/>
                </a:solidFill>
                <a:latin typeface="Georgia"/>
                <a:ea typeface="Georgia"/>
                <a:cs typeface="Georgia"/>
                <a:sym typeface="Georgia"/>
              </a:rPr>
              <a:t> Soil contamination may occur as localized hotspots, where pollution levels exceed safe thresholds due to historical industrial activities, waste disposal sites, or agricultural practices. These hotspots pose risks to nearby communities and ecosystems, requiring targeted remediation efforts to mitigate contamination.</a:t>
            </a:r>
            <a:endParaRPr sz="2000" dirty="0">
              <a:latin typeface="Georgia"/>
              <a:ea typeface="Georgia"/>
              <a:cs typeface="Georgia"/>
              <a:sym typeface="Georgia"/>
            </a:endParaRPr>
          </a:p>
          <a:p>
            <a:pPr marL="228600" lvl="0" indent="0" algn="l" rtl="0">
              <a:lnSpc>
                <a:spcPct val="90000"/>
              </a:lnSpc>
              <a:spcBef>
                <a:spcPts val="1000"/>
              </a:spcBef>
              <a:spcAft>
                <a:spcPts val="0"/>
              </a:spcAft>
              <a:buClr>
                <a:schemeClr val="dk1"/>
              </a:buClr>
              <a:buSzPts val="4400"/>
              <a:buNone/>
            </a:pPr>
            <a:endParaRPr sz="4400" dirty="0">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3"/>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8" name="Google Shape;348;p33"/>
          <p:cNvSpPr txBox="1">
            <a:spLocks noGrp="1"/>
          </p:cNvSpPr>
          <p:nvPr>
            <p:ph type="title"/>
          </p:nvPr>
        </p:nvSpPr>
        <p:spPr>
          <a:xfrm>
            <a:off x="838201"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Georgia"/>
              <a:buNone/>
            </a:pPr>
            <a:r>
              <a:rPr lang="en-US" sz="2400" b="1">
                <a:latin typeface="Georgia"/>
                <a:ea typeface="Georgia"/>
                <a:cs typeface="Georgia"/>
                <a:sym typeface="Georgia"/>
              </a:rPr>
              <a:t>Soil Pollution: Agricultural Practices and Industrial Contributions</a:t>
            </a:r>
            <a:endParaRPr sz="2400">
              <a:latin typeface="Georgia"/>
              <a:ea typeface="Georgia"/>
              <a:cs typeface="Georgia"/>
              <a:sym typeface="Georgia"/>
            </a:endParaRPr>
          </a:p>
        </p:txBody>
      </p:sp>
      <p:sp>
        <p:nvSpPr>
          <p:cNvPr id="349" name="Google Shape;349;p33"/>
          <p:cNvSpPr txBox="1">
            <a:spLocks noGrp="1"/>
          </p:cNvSpPr>
          <p:nvPr>
            <p:ph idx="1"/>
          </p:nvPr>
        </p:nvSpPr>
        <p:spPr>
          <a:xfrm>
            <a:off x="828040" y="1876097"/>
            <a:ext cx="5016302" cy="43008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400"/>
              <a:buChar char="•"/>
            </a:pPr>
            <a:r>
              <a:rPr lang="en-US" sz="1400">
                <a:latin typeface="Georgia"/>
                <a:ea typeface="Georgia"/>
                <a:cs typeface="Georgia"/>
                <a:sym typeface="Georgia"/>
              </a:rPr>
              <a:t>Soil pollution is a significant environmental concern resulting from various human activities, particularly agricultural practices and industrial activities. Understanding the impact of agricultural practices and industrial contributions on soil pollution is essential for implementing effective mitigation strategies.</a:t>
            </a:r>
            <a:endParaRPr/>
          </a:p>
          <a:p>
            <a:pPr marL="0" lvl="0" indent="0" algn="l" rtl="0">
              <a:lnSpc>
                <a:spcPct val="90000"/>
              </a:lnSpc>
              <a:spcBef>
                <a:spcPts val="0"/>
              </a:spcBef>
              <a:spcAft>
                <a:spcPts val="0"/>
              </a:spcAft>
              <a:buClr>
                <a:schemeClr val="dk1"/>
              </a:buClr>
              <a:buSzPts val="1400"/>
              <a:buNone/>
            </a:pPr>
            <a:endParaRPr sz="1400">
              <a:latin typeface="Georgia"/>
              <a:ea typeface="Georgia"/>
              <a:cs typeface="Georgia"/>
              <a:sym typeface="Georgia"/>
            </a:endParaRPr>
          </a:p>
          <a:p>
            <a:pPr marL="0" lvl="0" indent="0" algn="l" rtl="0">
              <a:lnSpc>
                <a:spcPct val="90000"/>
              </a:lnSpc>
              <a:spcBef>
                <a:spcPts val="0"/>
              </a:spcBef>
              <a:spcAft>
                <a:spcPts val="0"/>
              </a:spcAft>
              <a:buClr>
                <a:schemeClr val="dk1"/>
              </a:buClr>
              <a:buSzPts val="1400"/>
              <a:buNone/>
            </a:pPr>
            <a:r>
              <a:rPr lang="en-US" sz="1400" b="1">
                <a:latin typeface="Georgia"/>
                <a:ea typeface="Georgia"/>
                <a:cs typeface="Georgia"/>
                <a:sym typeface="Georgia"/>
              </a:rPr>
              <a:t>Agricultural Chemical Usage:</a:t>
            </a:r>
            <a:endParaRPr sz="1400">
              <a:latin typeface="Georgia"/>
              <a:ea typeface="Georgia"/>
              <a:cs typeface="Georgia"/>
              <a:sym typeface="Georgia"/>
            </a:endParaRPr>
          </a:p>
          <a:p>
            <a:pPr marL="0" lvl="0" indent="0" algn="l" rtl="0">
              <a:lnSpc>
                <a:spcPct val="90000"/>
              </a:lnSpc>
              <a:spcBef>
                <a:spcPts val="0"/>
              </a:spcBef>
              <a:spcAft>
                <a:spcPts val="0"/>
              </a:spcAft>
              <a:buClr>
                <a:schemeClr val="dk1"/>
              </a:buClr>
              <a:buSzPts val="1400"/>
              <a:buNone/>
            </a:pPr>
            <a:endParaRPr sz="1400" b="1">
              <a:latin typeface="Georgia"/>
              <a:ea typeface="Georgia"/>
              <a:cs typeface="Georgia"/>
              <a:sym typeface="Georgia"/>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Pesticides and Herbicides:</a:t>
            </a:r>
            <a:r>
              <a:rPr lang="en-US" sz="1400">
                <a:latin typeface="Georgia"/>
                <a:ea typeface="Georgia"/>
                <a:cs typeface="Georgia"/>
                <a:sym typeface="Georgia"/>
              </a:rPr>
              <a:t> The widespread use of pesticides and herbicides in agriculture contributes to soil pollution. These chemicals are applied to crops to control pests, weeds, and diseases, but their residues can persist in the soil, contaminating groundwater and affecting soil health.</a:t>
            </a:r>
            <a:endParaRPr/>
          </a:p>
          <a:p>
            <a:pPr marL="228600" lvl="0" indent="-228600" algn="l" rtl="0">
              <a:lnSpc>
                <a:spcPct val="90000"/>
              </a:lnSpc>
              <a:spcBef>
                <a:spcPts val="0"/>
              </a:spcBef>
              <a:spcAft>
                <a:spcPts val="0"/>
              </a:spcAft>
              <a:buClr>
                <a:schemeClr val="dk1"/>
              </a:buClr>
              <a:buSzPts val="1400"/>
              <a:buChar char="•"/>
            </a:pPr>
            <a:r>
              <a:rPr lang="en-US" sz="1400" b="1">
                <a:latin typeface="Georgia"/>
                <a:ea typeface="Georgia"/>
                <a:cs typeface="Georgia"/>
                <a:sym typeface="Georgia"/>
              </a:rPr>
              <a:t>Fertilizers:</a:t>
            </a:r>
            <a:r>
              <a:rPr lang="en-US" sz="1400">
                <a:latin typeface="Georgia"/>
                <a:ea typeface="Georgia"/>
                <a:cs typeface="Georgia"/>
                <a:sym typeface="Georgia"/>
              </a:rPr>
              <a:t> Agricultural fertilizers contain nutrients such as nitrogen, phosphorus, and potassium, which are essential for plant growth. However, excessive or improper use of fertilizers can lead to soil pollution through nutrient runoff and leaching, causing eutrophication of water bodies and soil degradation.</a:t>
            </a:r>
            <a:endParaRPr/>
          </a:p>
          <a:p>
            <a:pPr marL="228600" lvl="0" indent="-139700" algn="l" rtl="0">
              <a:lnSpc>
                <a:spcPct val="90000"/>
              </a:lnSpc>
              <a:spcBef>
                <a:spcPts val="0"/>
              </a:spcBef>
              <a:spcAft>
                <a:spcPts val="0"/>
              </a:spcAft>
              <a:buClr>
                <a:schemeClr val="dk1"/>
              </a:buClr>
              <a:buSzPts val="1400"/>
              <a:buNone/>
            </a:pPr>
            <a:endParaRPr sz="1400">
              <a:latin typeface="Georgia"/>
              <a:ea typeface="Georgia"/>
              <a:cs typeface="Georgia"/>
              <a:sym typeface="Georgia"/>
            </a:endParaRPr>
          </a:p>
          <a:p>
            <a:pPr marL="228600" lvl="0" indent="-139700" algn="l" rtl="0">
              <a:lnSpc>
                <a:spcPct val="90000"/>
              </a:lnSpc>
              <a:spcBef>
                <a:spcPts val="1000"/>
              </a:spcBef>
              <a:spcAft>
                <a:spcPts val="0"/>
              </a:spcAft>
              <a:buClr>
                <a:schemeClr val="dk1"/>
              </a:buClr>
              <a:buSzPts val="1400"/>
              <a:buNone/>
            </a:pPr>
            <a:endParaRPr sz="1400">
              <a:latin typeface="Georgia"/>
              <a:ea typeface="Georgia"/>
              <a:cs typeface="Georgia"/>
              <a:sym typeface="Georgia"/>
            </a:endParaRPr>
          </a:p>
        </p:txBody>
      </p:sp>
      <p:pic>
        <p:nvPicPr>
          <p:cNvPr id="350" name="Google Shape;350;p33" descr="A person spraying plants with a sprayer&#10;&#10;Description automatically generated"/>
          <p:cNvPicPr preferRelativeResize="0"/>
          <p:nvPr/>
        </p:nvPicPr>
        <p:blipFill rotWithShape="1">
          <a:blip r:embed="rId3">
            <a:alphaModFix/>
          </a:blip>
          <a:srcRect l="26031" r="15931" b="-1"/>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title"/>
          </p:nvPr>
        </p:nvSpPr>
        <p:spPr>
          <a:xfrm>
            <a:off x="481013" y="3752849"/>
            <a:ext cx="3290887" cy="245268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Georgia"/>
              <a:buNone/>
            </a:pPr>
            <a:r>
              <a:rPr lang="en-US" sz="3600" b="1">
                <a:latin typeface="Georgia"/>
                <a:ea typeface="Georgia"/>
                <a:cs typeface="Georgia"/>
                <a:sym typeface="Georgia"/>
              </a:rPr>
              <a:t>Industrial Waste Data:</a:t>
            </a:r>
            <a:endParaRPr sz="3600">
              <a:latin typeface="Georgia"/>
              <a:ea typeface="Georgia"/>
              <a:cs typeface="Georgia"/>
              <a:sym typeface="Georgia"/>
            </a:endParaRPr>
          </a:p>
        </p:txBody>
      </p:sp>
      <p:sp>
        <p:nvSpPr>
          <p:cNvPr id="357" name="Google Shape;357;p34"/>
          <p:cNvSpPr txBox="1">
            <a:spLocks noGrp="1"/>
          </p:cNvSpPr>
          <p:nvPr>
            <p:ph idx="1"/>
          </p:nvPr>
        </p:nvSpPr>
        <p:spPr>
          <a:xfrm>
            <a:off x="4223982" y="3752850"/>
            <a:ext cx="7485413" cy="2452687"/>
          </a:xfrm>
          <a:prstGeom prst="rect">
            <a:avLst/>
          </a:prstGeom>
          <a:noFill/>
          <a:ln>
            <a:noFill/>
          </a:ln>
        </p:spPr>
        <p:txBody>
          <a:bodyPr spcFirstLastPara="1" wrap="square" lIns="91425" tIns="45700" rIns="91425" bIns="45700" anchor="ctr" anchorCtr="0">
            <a:normAutofit/>
          </a:bodyPr>
          <a:lstStyle/>
          <a:p>
            <a:pPr marL="228600" lvl="0" indent="-133350" algn="l" rtl="0">
              <a:lnSpc>
                <a:spcPct val="90000"/>
              </a:lnSpc>
              <a:spcBef>
                <a:spcPts val="0"/>
              </a:spcBef>
              <a:spcAft>
                <a:spcPts val="0"/>
              </a:spcAft>
              <a:buClr>
                <a:schemeClr val="dk1"/>
              </a:buClr>
              <a:buSzPts val="1500"/>
              <a:buNone/>
            </a:pPr>
            <a:endParaRPr sz="1500" b="1">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500"/>
              <a:buChar char="•"/>
            </a:pPr>
            <a:r>
              <a:rPr lang="en-US" sz="1500" b="1">
                <a:latin typeface="Georgia"/>
                <a:ea typeface="Georgia"/>
                <a:cs typeface="Georgia"/>
                <a:sym typeface="Georgia"/>
              </a:rPr>
              <a:t>Chemical Contamination:</a:t>
            </a:r>
            <a:r>
              <a:rPr lang="en-US" sz="1500">
                <a:latin typeface="Georgia"/>
                <a:ea typeface="Georgia"/>
                <a:cs typeface="Georgia"/>
                <a:sym typeface="Georgia"/>
              </a:rPr>
              <a:t> Industries generate various types of waste, including chemical by-products, heavy metals, and toxic substances, which can contaminate soil and groundwater. Improper disposal of industrial waste, such as dumping or leaching, poses risks of soil pollution and long-term environmental damage.</a:t>
            </a:r>
            <a:endParaRPr sz="15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500"/>
              <a:buChar char="•"/>
            </a:pPr>
            <a:r>
              <a:rPr lang="en-US" sz="1500" b="1">
                <a:latin typeface="Georgia"/>
                <a:ea typeface="Georgia"/>
                <a:cs typeface="Georgia"/>
                <a:sym typeface="Georgia"/>
              </a:rPr>
              <a:t>Hazardous Materials:</a:t>
            </a:r>
            <a:r>
              <a:rPr lang="en-US" sz="1500">
                <a:latin typeface="Georgia"/>
                <a:ea typeface="Georgia"/>
                <a:cs typeface="Georgia"/>
                <a:sym typeface="Georgia"/>
              </a:rPr>
              <a:t> Industrial activities produce hazardous materials such as solvents, petroleum products, and heavy metals, which can pose serious risks to soil quality and human health if released into the environment. Spills, leaks, and accidents involving hazardous materials can lead to soil contamination and require remediation efforts.</a:t>
            </a:r>
            <a:endParaRPr sz="1500">
              <a:latin typeface="Georgia"/>
              <a:ea typeface="Georgia"/>
              <a:cs typeface="Georgia"/>
              <a:sym typeface="Georgia"/>
            </a:endParaRPr>
          </a:p>
          <a:p>
            <a:pPr marL="228600" lvl="0" indent="-133350" algn="l" rtl="0">
              <a:lnSpc>
                <a:spcPct val="90000"/>
              </a:lnSpc>
              <a:spcBef>
                <a:spcPts val="1000"/>
              </a:spcBef>
              <a:spcAft>
                <a:spcPts val="0"/>
              </a:spcAft>
              <a:buClr>
                <a:schemeClr val="dk1"/>
              </a:buClr>
              <a:buSzPts val="1500"/>
              <a:buNone/>
            </a:pPr>
            <a:endParaRPr sz="1500">
              <a:latin typeface="Georgia"/>
              <a:ea typeface="Georgia"/>
              <a:cs typeface="Georgia"/>
              <a:sym typeface="Georgia"/>
            </a:endParaRPr>
          </a:p>
        </p:txBody>
      </p:sp>
      <p:pic>
        <p:nvPicPr>
          <p:cNvPr id="356" name="Google Shape;356;p34" descr="A yellow tractor on a pile of dirt&#10;&#10;Description automatically generated"/>
          <p:cNvPicPr preferRelativeResize="0"/>
          <p:nvPr/>
        </p:nvPicPr>
        <p:blipFill rotWithShape="1">
          <a:blip r:embed="rId3">
            <a:alphaModFix/>
          </a:blip>
          <a:srcRect t="5095" b="29804"/>
          <a:stretch/>
        </p:blipFill>
        <p:spPr>
          <a:xfrm>
            <a:off x="20" y="10"/>
            <a:ext cx="12191980" cy="3710603"/>
          </a:xfrm>
          <a:custGeom>
            <a:avLst/>
            <a:gdLst/>
            <a:ahLst/>
            <a:cxnLst/>
            <a:rect l="l" t="t" r="r" b="b"/>
            <a:pathLst>
              <a:path w="12192000" h="3692092" extrusionOk="0">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title"/>
          </p:nvPr>
        </p:nvSpPr>
        <p:spPr>
          <a:xfrm>
            <a:off x="838200" y="365125"/>
            <a:ext cx="10505440" cy="13458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0D0D"/>
              </a:buClr>
              <a:buSzPts val="3200"/>
              <a:buFont typeface="Georgia"/>
              <a:buNone/>
            </a:pPr>
            <a:r>
              <a:rPr lang="en-US" sz="3200" b="1">
                <a:solidFill>
                  <a:srgbClr val="0D0D0D"/>
                </a:solidFill>
                <a:latin typeface="Georgia"/>
                <a:ea typeface="Georgia"/>
                <a:cs typeface="Georgia"/>
                <a:sym typeface="Georgia"/>
              </a:rPr>
              <a:t>Programs Promoting Sustainable Soil Management:</a:t>
            </a:r>
            <a:endParaRPr sz="3200">
              <a:latin typeface="Georgia"/>
              <a:ea typeface="Georgia"/>
              <a:cs typeface="Georgia"/>
              <a:sym typeface="Georgia"/>
            </a:endParaRPr>
          </a:p>
        </p:txBody>
      </p:sp>
      <p:sp>
        <p:nvSpPr>
          <p:cNvPr id="363" name="Google Shape;363;p35"/>
          <p:cNvSpPr txBox="1">
            <a:spLocks noGrp="1"/>
          </p:cNvSpPr>
          <p:nvPr>
            <p:ph sz="half" idx="1"/>
          </p:nvPr>
        </p:nvSpPr>
        <p:spPr>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Soil Conservation Districts:</a:t>
            </a:r>
            <a:endParaRPr sz="12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These districts provide technical assistance, education, and outreach programs to farmers, landowners, and communities to promote soil conservation practices.</a:t>
            </a:r>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They offer resources such as soil health assessments, erosion control measures, and conservation planning to improve soil quality and productivity.</a:t>
            </a:r>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Cover Crop Initiatives:</a:t>
            </a:r>
            <a:endParaRPr sz="12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Cover crop initiatives incentivize farmers to plant cover crops during fallow periods to protect soil from erosion, suppress weeds, and enhance soil fertility.</a:t>
            </a:r>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These programs offer financial incentives, technical support, and educational resources to encourage the adoption of cover cropping practices.</a:t>
            </a:r>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Soil Health Assessment Programs:</a:t>
            </a:r>
            <a:endParaRPr sz="12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Soil health assessment programs provide farmers with tools and resources to evaluate the physical, chemical, and biological properties of their soils.</a:t>
            </a:r>
            <a:endParaRPr/>
          </a:p>
          <a:p>
            <a:pPr marL="685800" lvl="1" indent="-228600" algn="l" rtl="0">
              <a:lnSpc>
                <a:spcPct val="90000"/>
              </a:lnSpc>
              <a:spcBef>
                <a:spcPts val="500"/>
              </a:spcBef>
              <a:spcAft>
                <a:spcPts val="0"/>
              </a:spcAft>
              <a:buClr>
                <a:schemeClr val="dk1"/>
              </a:buClr>
              <a:buSzPts val="1200"/>
              <a:buChar char="•"/>
            </a:pPr>
            <a:r>
              <a:rPr lang="en-US" sz="1200">
                <a:latin typeface="Georgia"/>
                <a:ea typeface="Georgia"/>
                <a:cs typeface="Georgia"/>
                <a:sym typeface="Georgia"/>
              </a:rPr>
              <a:t>Through soil testing, nutrient management planning, and soil health monitoring, farmers can make informed decisions to improve soil health and productivity</a:t>
            </a:r>
            <a:r>
              <a:rPr lang="en-US" sz="800">
                <a:latin typeface="Georgia"/>
                <a:ea typeface="Georgia"/>
                <a:cs typeface="Georgia"/>
                <a:sym typeface="Georgia"/>
              </a:rPr>
              <a:t>.</a:t>
            </a:r>
            <a:endParaRPr/>
          </a:p>
          <a:p>
            <a:pPr marL="228600" lvl="0" indent="-152400" algn="l" rtl="0">
              <a:lnSpc>
                <a:spcPct val="90000"/>
              </a:lnSpc>
              <a:spcBef>
                <a:spcPts val="1000"/>
              </a:spcBef>
              <a:spcAft>
                <a:spcPts val="0"/>
              </a:spcAft>
              <a:buClr>
                <a:schemeClr val="dk1"/>
              </a:buClr>
              <a:buSzPts val="1200"/>
              <a:buNone/>
            </a:pPr>
            <a:endParaRPr sz="1200">
              <a:latin typeface="Arial"/>
              <a:ea typeface="Arial"/>
              <a:cs typeface="Arial"/>
              <a:sym typeface="Arial"/>
            </a:endParaRPr>
          </a:p>
          <a:p>
            <a:pPr marL="228600" lvl="0" indent="-50800" algn="l" rtl="0">
              <a:lnSpc>
                <a:spcPct val="90000"/>
              </a:lnSpc>
              <a:spcBef>
                <a:spcPts val="1000"/>
              </a:spcBef>
              <a:spcAft>
                <a:spcPts val="0"/>
              </a:spcAft>
              <a:buClr>
                <a:schemeClr val="dk1"/>
              </a:buClr>
              <a:buSzPts val="2800"/>
              <a:buNone/>
            </a:pPr>
            <a:endParaRPr/>
          </a:p>
        </p:txBody>
      </p:sp>
      <p:sp>
        <p:nvSpPr>
          <p:cNvPr id="364" name="Google Shape;364;p35"/>
          <p:cNvSpPr txBox="1">
            <a:spLocks noGrp="1"/>
          </p:cNvSpPr>
          <p:nvPr>
            <p:ph sz="half" idx="2"/>
          </p:nvPr>
        </p:nvSpPr>
        <p:spPr>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en-US" sz="1200" b="1" dirty="0">
                <a:latin typeface="Georgia"/>
                <a:ea typeface="Georgia"/>
                <a:cs typeface="Georgia"/>
                <a:sym typeface="Georgia"/>
              </a:rPr>
              <a:t>Crop Rotation and Diversification Programs:</a:t>
            </a:r>
            <a:endParaRPr dirty="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dirty="0">
                <a:latin typeface="Georgia"/>
                <a:ea typeface="Georgia"/>
                <a:cs typeface="Georgia"/>
                <a:sym typeface="Georgia"/>
              </a:rPr>
              <a:t>Crop rotation and diversification programs promote the use of diverse crop rotations to break pest and disease cycles, improve soil structure, and enhance nutrient cycling.</a:t>
            </a:r>
            <a:endParaRPr dirty="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dirty="0">
                <a:latin typeface="Georgia"/>
                <a:ea typeface="Georgia"/>
                <a:cs typeface="Georgia"/>
                <a:sym typeface="Georgia"/>
              </a:rPr>
              <a:t>These programs provide guidance on selecting appropriate crop rotations, integrating legumes and cover crops, and optimizing agronomic practices for sustainable soil management.</a:t>
            </a:r>
            <a:endParaRPr dirty="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dirty="0">
                <a:latin typeface="Georgia"/>
                <a:ea typeface="Georgia"/>
                <a:cs typeface="Georgia"/>
                <a:sym typeface="Georgia"/>
              </a:rPr>
              <a:t>Soil Carbon Sequestration Initiatives:</a:t>
            </a:r>
            <a:endParaRPr dirty="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dirty="0">
                <a:latin typeface="Georgia"/>
                <a:ea typeface="Georgia"/>
                <a:cs typeface="Georgia"/>
                <a:sym typeface="Georgia"/>
              </a:rPr>
              <a:t>Soil carbon sequestration initiatives aim to enhance soil organic carbon storage to mitigate climate change and improve soil health.</a:t>
            </a:r>
            <a:endParaRPr dirty="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200"/>
              <a:buChar char="•"/>
            </a:pPr>
            <a:r>
              <a:rPr lang="en-US" sz="1200" dirty="0">
                <a:latin typeface="Georgia"/>
                <a:ea typeface="Georgia"/>
                <a:cs typeface="Georgia"/>
                <a:sym typeface="Georgia"/>
              </a:rPr>
              <a:t>These programs encourage practices such as agroforestry, composting, and organic farming to increase soil carbon levels and promote long-term soil sustainability.</a:t>
            </a:r>
            <a:endParaRPr dirty="0">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0" name="Google Shape;370;p36"/>
          <p:cNvSpPr txBox="1">
            <a:spLocks noGrp="1"/>
          </p:cNvSpPr>
          <p:nvPr>
            <p:ph type="title"/>
          </p:nvPr>
        </p:nvSpPr>
        <p:spPr>
          <a:xfrm>
            <a:off x="838201"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Georgia"/>
              <a:buNone/>
            </a:pPr>
            <a:r>
              <a:rPr lang="en-US" sz="2800" b="1">
                <a:latin typeface="Georgia"/>
                <a:ea typeface="Georgia"/>
                <a:cs typeface="Georgia"/>
                <a:sym typeface="Georgia"/>
              </a:rPr>
              <a:t>Understanding Municipal Solid Waste</a:t>
            </a:r>
            <a:endParaRPr sz="2800">
              <a:latin typeface="Georgia"/>
              <a:ea typeface="Georgia"/>
              <a:cs typeface="Georgia"/>
              <a:sym typeface="Georgia"/>
            </a:endParaRPr>
          </a:p>
        </p:txBody>
      </p:sp>
      <p:sp>
        <p:nvSpPr>
          <p:cNvPr id="371" name="Google Shape;371;p36"/>
          <p:cNvSpPr txBox="1">
            <a:spLocks noGrp="1"/>
          </p:cNvSpPr>
          <p:nvPr>
            <p:ph idx="1"/>
          </p:nvPr>
        </p:nvSpPr>
        <p:spPr>
          <a:xfrm>
            <a:off x="838200" y="2333297"/>
            <a:ext cx="4619621" cy="384366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a:latin typeface="Georgia"/>
                <a:ea typeface="Georgia"/>
                <a:cs typeface="Georgia"/>
                <a:sym typeface="Georgia"/>
              </a:rPr>
              <a:t>Municipal solid waste (MSW) management is a critical aspect of urban sustainability, encompassing the collection, transportation, disposal, and recycling of waste generated by households, businesses, and institutions. Understanding the composition and generation of MSW is essential for developing effective waste management strategies and promoting resource conservation.</a:t>
            </a:r>
            <a:endParaRPr sz="2000"/>
          </a:p>
        </p:txBody>
      </p:sp>
      <p:pic>
        <p:nvPicPr>
          <p:cNvPr id="372" name="Google Shape;372;p36" descr="A bulldozer moving garbage&#10;&#10;Description automatically generated"/>
          <p:cNvPicPr preferRelativeResize="0"/>
          <p:nvPr/>
        </p:nvPicPr>
        <p:blipFill rotWithShape="1">
          <a:blip r:embed="rId3">
            <a:alphaModFix/>
          </a:blip>
          <a:srcRect l="30983" r="23587" b="-1"/>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7"/>
          <p:cNvSpPr txBox="1">
            <a:spLocks noGrp="1"/>
          </p:cNvSpPr>
          <p:nvPr>
            <p:ph type="title"/>
          </p:nvPr>
        </p:nvSpPr>
        <p:spPr>
          <a:xfrm>
            <a:off x="838200" y="1619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Georgia"/>
              <a:buNone/>
            </a:pPr>
            <a:r>
              <a:rPr lang="en-US" sz="3200" b="1">
                <a:latin typeface="Georgia"/>
                <a:ea typeface="Georgia"/>
                <a:cs typeface="Georgia"/>
                <a:sym typeface="Georgia"/>
              </a:rPr>
              <a:t>Composition of Municipal Solid Waste:</a:t>
            </a:r>
            <a:endParaRPr sz="3200">
              <a:latin typeface="Georgia"/>
              <a:ea typeface="Georgia"/>
              <a:cs typeface="Georgia"/>
              <a:sym typeface="Georgia"/>
            </a:endParaRPr>
          </a:p>
        </p:txBody>
      </p:sp>
      <p:sp>
        <p:nvSpPr>
          <p:cNvPr id="378" name="Google Shape;378;p37"/>
          <p:cNvSpPr txBox="1">
            <a:spLocks noGrp="1"/>
          </p:cNvSpPr>
          <p:nvPr>
            <p:ph idx="1"/>
          </p:nvPr>
        </p:nvSpPr>
        <p:spPr>
          <a:xfrm>
            <a:off x="838200" y="1297305"/>
            <a:ext cx="6539948" cy="502189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050"/>
              <a:buChar char="•"/>
            </a:pPr>
            <a:r>
              <a:rPr lang="en-US" sz="1050" b="1">
                <a:latin typeface="Georgia"/>
                <a:ea typeface="Georgia"/>
                <a:cs typeface="Georgia"/>
                <a:sym typeface="Georgia"/>
              </a:rPr>
              <a:t>Organic Waste:</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Food Scraps: Leftover food and kitchen waste constitute a significant portion of MSW, including fruit and vegetable peels, spoiled food, and food packaging.</a:t>
            </a:r>
            <a:endParaRPr sz="10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Yard Waste: Grass clippings, leaves, branches, and other organic materials generated from lawn and garden maintenance activities contribute to MSW composition.</a:t>
            </a:r>
            <a:endParaRPr sz="1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Paper and Cardboard:</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Packaging Materials: Cardboard boxes, paper packaging, newspapers, magazines, and office paper are common components of MSW, reflecting the widespread use of paper-based products.</a:t>
            </a:r>
            <a:endParaRPr sz="10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Printed Materials: Flyers, advertisements, catalogs, and mail contribute to the paper waste stream, adding to the volume of MSW generated.</a:t>
            </a:r>
            <a:endParaRPr sz="1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Plastics: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Single-Use Plastics: Disposable products such as plastic bags, bottles, containers, utensils, and packaging materials contribute significantly to MSW composition due to their pervasive use and short lifespan.</a:t>
            </a:r>
            <a:endParaRPr sz="10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Packaging Films: Plastic wraps, cling films, and packaging films used to wrap and seal food products add to the plastic waste stream, posing challenges for recycling and disposal.</a:t>
            </a:r>
            <a:endParaRPr sz="1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Metals: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Aluminum Cans: Beverage cans, food containers, and aluminum foil packaging are common metal items found in MSW, contributing to the metal waste stream.</a:t>
            </a:r>
            <a:endParaRPr sz="10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Steel and Tin Cans: Food cans, aerosol cans, and household metal products contribute to the metal component of MSW, representing recyclable materials with high material recovery potential.</a:t>
            </a:r>
            <a:endParaRPr sz="1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Glass: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Bottles and Jars: Glass containers used for beverages, food products, and household items are prevalent in MSW, reflecting consumer preferences and consumption patterns.</a:t>
            </a:r>
            <a:endParaRPr sz="10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00"/>
              <a:buChar char="•"/>
            </a:pPr>
            <a:r>
              <a:rPr lang="en-US" sz="1000">
                <a:latin typeface="Georgia"/>
                <a:ea typeface="Georgia"/>
                <a:cs typeface="Georgia"/>
                <a:sym typeface="Georgia"/>
              </a:rPr>
              <a:t>Broken Glass: Fragments of broken glass from bottles, jars, and other glass products add to MSW composition, posing challenges for handling and processing due to safety concerns.</a:t>
            </a:r>
            <a:endParaRPr sz="1000">
              <a:latin typeface="Georgia"/>
              <a:ea typeface="Georgia"/>
              <a:cs typeface="Georgia"/>
              <a:sym typeface="Georgia"/>
            </a:endParaRPr>
          </a:p>
          <a:p>
            <a:pPr marL="228600" lvl="0" indent="-161925" algn="l" rtl="0">
              <a:lnSpc>
                <a:spcPct val="90000"/>
              </a:lnSpc>
              <a:spcBef>
                <a:spcPts val="1000"/>
              </a:spcBef>
              <a:spcAft>
                <a:spcPts val="0"/>
              </a:spcAft>
              <a:buClr>
                <a:schemeClr val="dk1"/>
              </a:buClr>
              <a:buSzPts val="1050"/>
              <a:buNone/>
            </a:pPr>
            <a:endParaRPr sz="1050">
              <a:latin typeface="Georgia"/>
              <a:ea typeface="Georgia"/>
              <a:cs typeface="Georgia"/>
              <a:sym typeface="Georgia"/>
            </a:endParaRPr>
          </a:p>
        </p:txBody>
      </p:sp>
      <p:pic>
        <p:nvPicPr>
          <p:cNvPr id="379" name="Google Shape;379;p37" descr="A group of colorful trash cans with different types of objects&#10;&#10;Description automatically generated"/>
          <p:cNvPicPr preferRelativeResize="0"/>
          <p:nvPr/>
        </p:nvPicPr>
        <p:blipFill rotWithShape="1">
          <a:blip r:embed="rId3">
            <a:alphaModFix/>
          </a:blip>
          <a:srcRect t="10090" r="153" b="-223"/>
          <a:stretch/>
        </p:blipFill>
        <p:spPr>
          <a:xfrm>
            <a:off x="7443773" y="2519156"/>
            <a:ext cx="4438105" cy="276859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8"/>
          <p:cNvSpPr/>
          <p:nvPr/>
        </p:nvSpPr>
        <p:spPr>
          <a:xfrm>
            <a:off x="-1"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5" name="Google Shape;385;p38"/>
          <p:cNvSpPr txBox="1">
            <a:spLocks noGrp="1"/>
          </p:cNvSpPr>
          <p:nvPr>
            <p:ph type="title"/>
          </p:nvPr>
        </p:nvSpPr>
        <p:spPr>
          <a:xfrm>
            <a:off x="838200" y="556995"/>
            <a:ext cx="10515600" cy="113369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5200"/>
              <a:buFont typeface="Play"/>
              <a:buNone/>
            </a:pPr>
            <a:r>
              <a:rPr lang="en-US" sz="5200" b="1"/>
              <a:t>Generation of Municipal Solid Waste:</a:t>
            </a:r>
            <a:endParaRPr sz="5200"/>
          </a:p>
        </p:txBody>
      </p:sp>
      <p:grpSp>
        <p:nvGrpSpPr>
          <p:cNvPr id="386" name="Google Shape;386;p38"/>
          <p:cNvGrpSpPr/>
          <p:nvPr/>
        </p:nvGrpSpPr>
        <p:grpSpPr>
          <a:xfrm>
            <a:off x="843727" y="2212313"/>
            <a:ext cx="10504544" cy="3577961"/>
            <a:chOff x="5527" y="386688"/>
            <a:chExt cx="10504544" cy="3577961"/>
          </a:xfrm>
        </p:grpSpPr>
        <p:sp>
          <p:nvSpPr>
            <p:cNvPr id="387" name="Google Shape;387;p38"/>
            <p:cNvSpPr/>
            <p:nvPr/>
          </p:nvSpPr>
          <p:spPr>
            <a:xfrm>
              <a:off x="5527" y="386688"/>
              <a:ext cx="1097489" cy="109748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5527" y="1638030"/>
              <a:ext cx="3135684" cy="4703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txBox="1"/>
            <p:nvPr/>
          </p:nvSpPr>
          <p:spPr>
            <a:xfrm>
              <a:off x="5527" y="1638030"/>
              <a:ext cx="3135684" cy="47035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b="1">
                  <a:solidFill>
                    <a:schemeClr val="dk1"/>
                  </a:solidFill>
                  <a:latin typeface="Arial"/>
                  <a:ea typeface="Arial"/>
                  <a:cs typeface="Arial"/>
                  <a:sym typeface="Arial"/>
                </a:rPr>
                <a:t>Population Density and Urbanization:</a:t>
              </a:r>
              <a:endParaRPr sz="1500">
                <a:solidFill>
                  <a:schemeClr val="dk1"/>
                </a:solidFill>
                <a:latin typeface="Arial"/>
                <a:ea typeface="Arial"/>
                <a:cs typeface="Arial"/>
                <a:sym typeface="Arial"/>
              </a:endParaRPr>
            </a:p>
          </p:txBody>
        </p:sp>
        <p:sp>
          <p:nvSpPr>
            <p:cNvPr id="390" name="Google Shape;390;p38"/>
            <p:cNvSpPr/>
            <p:nvPr/>
          </p:nvSpPr>
          <p:spPr>
            <a:xfrm>
              <a:off x="5527" y="2179942"/>
              <a:ext cx="3135684" cy="17847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8"/>
            <p:cNvSpPr txBox="1"/>
            <p:nvPr/>
          </p:nvSpPr>
          <p:spPr>
            <a:xfrm>
              <a:off x="5527" y="2179942"/>
              <a:ext cx="3135684" cy="1784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Higher population densities in urban areas result in increased MSW generation rates, driven by residential, commercial, and institutional activities.</a:t>
              </a:r>
              <a:endParaRPr/>
            </a:p>
            <a:p>
              <a:pPr marL="0" marR="0" lvl="0" indent="0" algn="l" rtl="0">
                <a:lnSpc>
                  <a:spcPct val="100000"/>
                </a:lnSpc>
                <a:spcBef>
                  <a:spcPts val="385"/>
                </a:spcBef>
                <a:spcAft>
                  <a:spcPts val="0"/>
                </a:spcAft>
                <a:buClr>
                  <a:schemeClr val="dk1"/>
                </a:buClr>
                <a:buSzPts val="1100"/>
                <a:buFont typeface="Arial"/>
                <a:buNone/>
              </a:pPr>
              <a:r>
                <a:rPr lang="en-US" sz="1100">
                  <a:solidFill>
                    <a:schemeClr val="dk1"/>
                  </a:solidFill>
                  <a:latin typeface="Arial"/>
                  <a:ea typeface="Arial"/>
                  <a:cs typeface="Arial"/>
                  <a:sym typeface="Arial"/>
                </a:rPr>
                <a:t>Urbanization trends, migration patterns, and economic development contribute to changes in waste generation patterns and volumes, impacting MSW management infrastructure and services.</a:t>
              </a:r>
              <a:endParaRPr/>
            </a:p>
          </p:txBody>
        </p:sp>
        <p:sp>
          <p:nvSpPr>
            <p:cNvPr id="392" name="Google Shape;392;p38"/>
            <p:cNvSpPr/>
            <p:nvPr/>
          </p:nvSpPr>
          <p:spPr>
            <a:xfrm>
              <a:off x="3689957" y="386688"/>
              <a:ext cx="1097489" cy="109748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8"/>
            <p:cNvSpPr/>
            <p:nvPr/>
          </p:nvSpPr>
          <p:spPr>
            <a:xfrm>
              <a:off x="3689957" y="1638030"/>
              <a:ext cx="3135684" cy="4703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8"/>
            <p:cNvSpPr txBox="1"/>
            <p:nvPr/>
          </p:nvSpPr>
          <p:spPr>
            <a:xfrm>
              <a:off x="3689957" y="1638030"/>
              <a:ext cx="3135684" cy="47035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b="1">
                  <a:solidFill>
                    <a:schemeClr val="dk1"/>
                  </a:solidFill>
                  <a:latin typeface="Arial"/>
                  <a:ea typeface="Arial"/>
                  <a:cs typeface="Arial"/>
                  <a:sym typeface="Arial"/>
                </a:rPr>
                <a:t>Consumption Patterns and Lifestyles:</a:t>
              </a:r>
              <a:endParaRPr sz="1500">
                <a:solidFill>
                  <a:schemeClr val="dk1"/>
                </a:solidFill>
                <a:latin typeface="Arial"/>
                <a:ea typeface="Arial"/>
                <a:cs typeface="Arial"/>
                <a:sym typeface="Arial"/>
              </a:endParaRPr>
            </a:p>
          </p:txBody>
        </p:sp>
        <p:sp>
          <p:nvSpPr>
            <p:cNvPr id="395" name="Google Shape;395;p38"/>
            <p:cNvSpPr/>
            <p:nvPr/>
          </p:nvSpPr>
          <p:spPr>
            <a:xfrm>
              <a:off x="3689957" y="2179942"/>
              <a:ext cx="3135684" cy="17847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8"/>
            <p:cNvSpPr txBox="1"/>
            <p:nvPr/>
          </p:nvSpPr>
          <p:spPr>
            <a:xfrm>
              <a:off x="3689957" y="2179942"/>
              <a:ext cx="3135684" cy="1784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Consumerism: Societal trends towards consumption-oriented lifestyles and disposable goods contribute to higher levels of MSW generation, driven by the demand for convenience and product packaging.</a:t>
              </a:r>
              <a:endParaRPr/>
            </a:p>
            <a:p>
              <a:pPr marL="0" marR="0" lvl="0" indent="0" algn="l" rtl="0">
                <a:lnSpc>
                  <a:spcPct val="100000"/>
                </a:lnSpc>
                <a:spcBef>
                  <a:spcPts val="385"/>
                </a:spcBef>
                <a:spcAft>
                  <a:spcPts val="0"/>
                </a:spcAft>
                <a:buClr>
                  <a:schemeClr val="dk1"/>
                </a:buClr>
                <a:buSzPts val="1100"/>
                <a:buFont typeface="Arial"/>
                <a:buNone/>
              </a:pPr>
              <a:r>
                <a:rPr lang="en-US" sz="1100">
                  <a:solidFill>
                    <a:schemeClr val="dk1"/>
                  </a:solidFill>
                  <a:latin typeface="Arial"/>
                  <a:ea typeface="Arial"/>
                  <a:cs typeface="Arial"/>
                  <a:sym typeface="Arial"/>
                </a:rPr>
                <a:t>Disposable Culture: Single-use items, fast fashion, and electronic gadgets contribute to the proliferation of waste streams, reflecting societal values and consumption behaviors.</a:t>
              </a:r>
              <a:endParaRPr/>
            </a:p>
          </p:txBody>
        </p:sp>
        <p:sp>
          <p:nvSpPr>
            <p:cNvPr id="397" name="Google Shape;397;p38"/>
            <p:cNvSpPr/>
            <p:nvPr/>
          </p:nvSpPr>
          <p:spPr>
            <a:xfrm>
              <a:off x="7374387" y="386688"/>
              <a:ext cx="1097489" cy="109748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8"/>
            <p:cNvSpPr/>
            <p:nvPr/>
          </p:nvSpPr>
          <p:spPr>
            <a:xfrm>
              <a:off x="7374387" y="1638030"/>
              <a:ext cx="3135684" cy="4703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txBox="1"/>
            <p:nvPr/>
          </p:nvSpPr>
          <p:spPr>
            <a:xfrm>
              <a:off x="7374387" y="1638030"/>
              <a:ext cx="3135684" cy="47035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500"/>
                <a:buFont typeface="Arial"/>
                <a:buNone/>
              </a:pPr>
              <a:r>
                <a:rPr lang="en-US" sz="1500" b="1">
                  <a:solidFill>
                    <a:schemeClr val="dk1"/>
                  </a:solidFill>
                  <a:latin typeface="Arial"/>
                  <a:ea typeface="Arial"/>
                  <a:cs typeface="Arial"/>
                  <a:sym typeface="Arial"/>
                </a:rPr>
                <a:t>Waste Management Practices:</a:t>
              </a:r>
              <a:endParaRPr sz="1500">
                <a:solidFill>
                  <a:schemeClr val="dk1"/>
                </a:solidFill>
                <a:latin typeface="Arial"/>
                <a:ea typeface="Arial"/>
                <a:cs typeface="Arial"/>
                <a:sym typeface="Arial"/>
              </a:endParaRPr>
            </a:p>
          </p:txBody>
        </p:sp>
        <p:sp>
          <p:nvSpPr>
            <p:cNvPr id="400" name="Google Shape;400;p38"/>
            <p:cNvSpPr/>
            <p:nvPr/>
          </p:nvSpPr>
          <p:spPr>
            <a:xfrm>
              <a:off x="7374387" y="2179942"/>
              <a:ext cx="3135684" cy="178470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txBox="1"/>
            <p:nvPr/>
          </p:nvSpPr>
          <p:spPr>
            <a:xfrm>
              <a:off x="7374387" y="2179942"/>
              <a:ext cx="3135684" cy="178470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Collection Systems: The efficiency and coverage of MSW collection systems influence waste generation rates, with areas lacking access to collection services experiencing higher levels of unmanaged waste accumulation.</a:t>
              </a:r>
              <a:endParaRPr/>
            </a:p>
            <a:p>
              <a:pPr marL="0" marR="0" lvl="0" indent="0" algn="l" rtl="0">
                <a:lnSpc>
                  <a:spcPct val="100000"/>
                </a:lnSpc>
                <a:spcBef>
                  <a:spcPts val="385"/>
                </a:spcBef>
                <a:spcAft>
                  <a:spcPts val="0"/>
                </a:spcAft>
                <a:buClr>
                  <a:schemeClr val="dk1"/>
                </a:buClr>
                <a:buSzPts val="1100"/>
                <a:buFont typeface="Arial"/>
                <a:buNone/>
              </a:pPr>
              <a:r>
                <a:rPr lang="en-US" sz="1100">
                  <a:solidFill>
                    <a:schemeClr val="dk1"/>
                  </a:solidFill>
                  <a:latin typeface="Arial"/>
                  <a:ea typeface="Arial"/>
                  <a:cs typeface="Arial"/>
                  <a:sym typeface="Arial"/>
                </a:rPr>
                <a:t>Recycling and Diversion Programs: The availability and effectiveness of recycling and diversion programs impact MSW generation by incentivizing waste reduction, reuse, and recycling behaviors among residents and businesses.</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9"/>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39"/>
          <p:cNvSpPr txBox="1">
            <a:spLocks noGrp="1"/>
          </p:cNvSpPr>
          <p:nvPr>
            <p:ph type="title"/>
          </p:nvPr>
        </p:nvSpPr>
        <p:spPr>
          <a:xfrm>
            <a:off x="761800" y="762001"/>
            <a:ext cx="5334197" cy="170824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Georgia"/>
              <a:buNone/>
            </a:pPr>
            <a:r>
              <a:rPr lang="en-US" sz="3700" b="1">
                <a:latin typeface="Georgia"/>
                <a:ea typeface="Georgia"/>
                <a:cs typeface="Georgia"/>
                <a:sym typeface="Georgia"/>
              </a:rPr>
              <a:t>Waste Management Practices: Recycling Rates and Landfill Usage</a:t>
            </a:r>
            <a:endParaRPr sz="3700">
              <a:latin typeface="Georgia"/>
              <a:ea typeface="Georgia"/>
              <a:cs typeface="Georgia"/>
              <a:sym typeface="Georgia"/>
            </a:endParaRPr>
          </a:p>
        </p:txBody>
      </p:sp>
      <p:sp>
        <p:nvSpPr>
          <p:cNvPr id="408" name="Google Shape;408;p39"/>
          <p:cNvSpPr txBox="1">
            <a:spLocks noGrp="1"/>
          </p:cNvSpPr>
          <p:nvPr>
            <p:ph idx="1"/>
          </p:nvPr>
        </p:nvSpPr>
        <p:spPr>
          <a:xfrm>
            <a:off x="761800" y="2470244"/>
            <a:ext cx="5334197" cy="37698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latin typeface="Georgia"/>
                <a:ea typeface="Georgia"/>
                <a:cs typeface="Georgia"/>
                <a:sym typeface="Georgia"/>
              </a:rPr>
              <a:t>Effective waste management practices play a crucial role in minimizing environmental impacts, conserving resources, and promoting sustainability. Monitoring recycling rates and landfill usage provides valuable insights into the effectiveness of waste management strategies and the progress towards achieving waste reduction goals.</a:t>
            </a:r>
            <a:endParaRPr sz="2000">
              <a:latin typeface="Georgia"/>
              <a:ea typeface="Georgia"/>
              <a:cs typeface="Georgia"/>
              <a:sym typeface="Georgia"/>
            </a:endParaRPr>
          </a:p>
        </p:txBody>
      </p:sp>
      <p:pic>
        <p:nvPicPr>
          <p:cNvPr id="409" name="Google Shape;409;p39" descr="Throwing empty plastic bottle into the rubbish"/>
          <p:cNvPicPr preferRelativeResize="0"/>
          <p:nvPr/>
        </p:nvPicPr>
        <p:blipFill rotWithShape="1">
          <a:blip r:embed="rId3">
            <a:alphaModFix/>
          </a:blip>
          <a:srcRect l="19468" r="28729" b="-9"/>
          <a:stretch/>
        </p:blipFill>
        <p:spPr>
          <a:xfrm>
            <a:off x="6857797" y="-10886"/>
            <a:ext cx="5334204" cy="6868886"/>
          </a:xfrm>
          <a:prstGeom prst="rect">
            <a:avLst/>
          </a:prstGeom>
          <a:noFill/>
          <a:ln>
            <a:noFill/>
          </a:ln>
          <a:effectLst>
            <a:outerShdw blurRad="127000" dist="50800" dir="10800000" sx="99000" sy="99000" algn="r" rotWithShape="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4"/>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0" name="Google Shape;110;p4"/>
          <p:cNvSpPr/>
          <p:nvPr/>
        </p:nvSpPr>
        <p:spPr>
          <a:xfrm>
            <a:off x="-3" y="0"/>
            <a:ext cx="12191999" cy="6858000"/>
          </a:xfrm>
          <a:prstGeom prst="rect">
            <a:avLst/>
          </a:prstGeom>
          <a:solidFill>
            <a:srgbClr val="82766A">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1" name="Google Shape;111;p4"/>
          <p:cNvSpPr txBox="1">
            <a:spLocks noGrp="1"/>
          </p:cNvSpPr>
          <p:nvPr>
            <p:ph type="title"/>
          </p:nvPr>
        </p:nvSpPr>
        <p:spPr>
          <a:xfrm>
            <a:off x="3632771" y="416689"/>
            <a:ext cx="4768769" cy="150580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4400"/>
              <a:buFont typeface="Georgia"/>
              <a:buNone/>
            </a:pPr>
            <a:r>
              <a:rPr lang="en-US" b="1">
                <a:solidFill>
                  <a:srgbClr val="262626"/>
                </a:solidFill>
                <a:latin typeface="Georgia"/>
                <a:ea typeface="Georgia"/>
                <a:cs typeface="Georgia"/>
                <a:sym typeface="Georgia"/>
              </a:rPr>
              <a:t>Types</a:t>
            </a:r>
            <a:r>
              <a:rPr lang="en-US" b="1">
                <a:solidFill>
                  <a:srgbClr val="262626"/>
                </a:solidFill>
              </a:rPr>
              <a:t> of Pollution</a:t>
            </a:r>
            <a:endParaRPr>
              <a:solidFill>
                <a:srgbClr val="262626"/>
              </a:solidFill>
            </a:endParaRPr>
          </a:p>
        </p:txBody>
      </p:sp>
      <p:sp>
        <p:nvSpPr>
          <p:cNvPr id="113" name="Google Shape;113;p4"/>
          <p:cNvSpPr txBox="1">
            <a:spLocks noGrp="1"/>
          </p:cNvSpPr>
          <p:nvPr>
            <p:ph idx="1"/>
          </p:nvPr>
        </p:nvSpPr>
        <p:spPr>
          <a:xfrm>
            <a:off x="3750731" y="1710328"/>
            <a:ext cx="4258235" cy="4538071"/>
          </a:xfrm>
          <a:prstGeom prst="rect">
            <a:avLst/>
          </a:prstGeom>
          <a:noFill/>
          <a:ln>
            <a:noFill/>
          </a:ln>
        </p:spPr>
        <p:txBody>
          <a:bodyPr spcFirstLastPara="1" wrap="square" lIns="91425" tIns="45700" rIns="91425" bIns="45700" anchor="t" anchorCtr="0">
            <a:normAutofit/>
          </a:bodyPr>
          <a:lstStyle/>
          <a:p>
            <a:pPr marL="228600" lvl="0" indent="-127000" algn="l" rtl="0">
              <a:lnSpc>
                <a:spcPct val="90000"/>
              </a:lnSpc>
              <a:spcBef>
                <a:spcPts val="0"/>
              </a:spcBef>
              <a:spcAft>
                <a:spcPts val="0"/>
              </a:spcAft>
              <a:buClr>
                <a:schemeClr val="dk1"/>
              </a:buClr>
              <a:buSzPts val="1600"/>
              <a:buNone/>
            </a:pPr>
            <a:endParaRPr sz="1600" b="1">
              <a:solidFill>
                <a:srgbClr val="262626"/>
              </a:solidFill>
              <a:latin typeface="Georgia"/>
              <a:ea typeface="Georgia"/>
              <a:cs typeface="Georgia"/>
              <a:sym typeface="Georgia"/>
            </a:endParaRPr>
          </a:p>
          <a:p>
            <a:pPr marL="0" lvl="0" indent="0" algn="l" rtl="0">
              <a:lnSpc>
                <a:spcPct val="90000"/>
              </a:lnSpc>
              <a:spcBef>
                <a:spcPts val="1000"/>
              </a:spcBef>
              <a:spcAft>
                <a:spcPts val="0"/>
              </a:spcAft>
              <a:buClr>
                <a:srgbClr val="262626"/>
              </a:buClr>
              <a:buSzPts val="1600"/>
              <a:buNone/>
            </a:pPr>
            <a:r>
              <a:rPr lang="en-US" sz="1600" b="1">
                <a:solidFill>
                  <a:srgbClr val="262626"/>
                </a:solidFill>
                <a:latin typeface="Georgia"/>
                <a:ea typeface="Georgia"/>
                <a:cs typeface="Georgia"/>
                <a:sym typeface="Georgia"/>
              </a:rPr>
              <a:t>2. Water Pollution:</a:t>
            </a:r>
            <a:endParaRPr sz="1600">
              <a:solidFill>
                <a:srgbClr val="262626"/>
              </a:solidFill>
              <a:latin typeface="Georgia"/>
              <a:ea typeface="Georgia"/>
              <a:cs typeface="Georgia"/>
              <a:sym typeface="Georgia"/>
            </a:endParaRPr>
          </a:p>
          <a:p>
            <a:pPr marL="228600" lvl="0" indent="-228600" algn="l" rtl="0">
              <a:lnSpc>
                <a:spcPct val="90000"/>
              </a:lnSpc>
              <a:spcBef>
                <a:spcPts val="1000"/>
              </a:spcBef>
              <a:spcAft>
                <a:spcPts val="0"/>
              </a:spcAft>
              <a:buClr>
                <a:srgbClr val="262626"/>
              </a:buClr>
              <a:buSzPts val="1600"/>
              <a:buFont typeface="Arial"/>
              <a:buChar char="•"/>
            </a:pPr>
            <a:r>
              <a:rPr lang="en-US" sz="1600">
                <a:solidFill>
                  <a:srgbClr val="262626"/>
                </a:solidFill>
                <a:latin typeface="Georgia"/>
                <a:ea typeface="Georgia"/>
                <a:cs typeface="Georgia"/>
                <a:sym typeface="Georgia"/>
              </a:rPr>
              <a:t>Water pollution arises from the contamination of water bodies, including rivers, lakes, oceans, and groundwater, by various pollutants such as chemicals, heavy metals, pathogens, and nutrients.</a:t>
            </a:r>
            <a:endParaRPr sz="1600">
              <a:solidFill>
                <a:srgbClr val="262626"/>
              </a:solidFill>
              <a:latin typeface="Georgia"/>
              <a:ea typeface="Georgia"/>
              <a:cs typeface="Georgia"/>
              <a:sym typeface="Georgia"/>
            </a:endParaRPr>
          </a:p>
          <a:p>
            <a:pPr marL="228600" lvl="0" indent="-228600" algn="l" rtl="0">
              <a:lnSpc>
                <a:spcPct val="90000"/>
              </a:lnSpc>
              <a:spcBef>
                <a:spcPts val="1000"/>
              </a:spcBef>
              <a:spcAft>
                <a:spcPts val="0"/>
              </a:spcAft>
              <a:buClr>
                <a:srgbClr val="262626"/>
              </a:buClr>
              <a:buSzPts val="1600"/>
              <a:buFont typeface="Arial"/>
              <a:buChar char="•"/>
            </a:pPr>
            <a:r>
              <a:rPr lang="en-US" sz="1600">
                <a:solidFill>
                  <a:srgbClr val="262626"/>
                </a:solidFill>
                <a:latin typeface="Georgia"/>
                <a:ea typeface="Georgia"/>
                <a:cs typeface="Georgia"/>
                <a:sym typeface="Georgia"/>
              </a:rPr>
              <a:t>Sources of water pollution include industrial discharges, agricultural runoff, sewage disposal, and oil spills.</a:t>
            </a:r>
            <a:endParaRPr sz="1600">
              <a:solidFill>
                <a:srgbClr val="262626"/>
              </a:solidFill>
              <a:latin typeface="Georgia"/>
              <a:ea typeface="Georgia"/>
              <a:cs typeface="Georgia"/>
              <a:sym typeface="Georgia"/>
            </a:endParaRPr>
          </a:p>
          <a:p>
            <a:pPr marL="228600" lvl="0" indent="-228600" algn="l" rtl="0">
              <a:lnSpc>
                <a:spcPct val="90000"/>
              </a:lnSpc>
              <a:spcBef>
                <a:spcPts val="1000"/>
              </a:spcBef>
              <a:spcAft>
                <a:spcPts val="0"/>
              </a:spcAft>
              <a:buClr>
                <a:srgbClr val="262626"/>
              </a:buClr>
              <a:buSzPts val="1600"/>
              <a:buFont typeface="Arial"/>
              <a:buChar char="•"/>
            </a:pPr>
            <a:r>
              <a:rPr lang="en-US" sz="1600">
                <a:solidFill>
                  <a:srgbClr val="262626"/>
                </a:solidFill>
                <a:latin typeface="Georgia"/>
                <a:ea typeface="Georgia"/>
                <a:cs typeface="Georgia"/>
                <a:sym typeface="Georgia"/>
              </a:rPr>
              <a:t>Water pollution jeopardizes aquatic ecosystems, compromises drinking water quality, and poses significant health risks to humans and wildlife</a:t>
            </a:r>
            <a:endParaRPr sz="1600">
              <a:solidFill>
                <a:srgbClr val="262626"/>
              </a:solidFill>
              <a:latin typeface="Georgia"/>
              <a:ea typeface="Georgia"/>
              <a:cs typeface="Georgia"/>
              <a:sym typeface="Georgia"/>
            </a:endParaRPr>
          </a:p>
        </p:txBody>
      </p:sp>
      <p:pic>
        <p:nvPicPr>
          <p:cNvPr id="112" name="Google Shape;112;p4" descr="A person swimming in the water&#10;&#10;Description automatically generated"/>
          <p:cNvPicPr preferRelativeResize="0"/>
          <p:nvPr/>
        </p:nvPicPr>
        <p:blipFill rotWithShape="1">
          <a:blip r:embed="rId3">
            <a:alphaModFix/>
          </a:blip>
          <a:srcRect l="32015" r="32013" b="-2"/>
          <a:stretch/>
        </p:blipFill>
        <p:spPr>
          <a:xfrm>
            <a:off x="3" y="1"/>
            <a:ext cx="3695699" cy="6858001"/>
          </a:xfrm>
          <a:custGeom>
            <a:avLst/>
            <a:gdLst/>
            <a:ahLst/>
            <a:cxnLst/>
            <a:rect l="l" t="t" r="r" b="b"/>
            <a:pathLst>
              <a:path w="3695699" h="6858001" extrusionOk="0">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ln>
            <a:noFill/>
          </a:ln>
        </p:spPr>
      </p:pic>
      <p:pic>
        <p:nvPicPr>
          <p:cNvPr id="114" name="Google Shape;114;p4" descr="A plastic bag floating in water&#10;&#10;Description automatically generated"/>
          <p:cNvPicPr preferRelativeResize="0"/>
          <p:nvPr/>
        </p:nvPicPr>
        <p:blipFill rotWithShape="1">
          <a:blip r:embed="rId4">
            <a:alphaModFix/>
          </a:blip>
          <a:srcRect l="14393" r="6714"/>
          <a:stretch/>
        </p:blipFill>
        <p:spPr>
          <a:xfrm>
            <a:off x="8580467" y="10"/>
            <a:ext cx="3611533" cy="6857990"/>
          </a:xfrm>
          <a:custGeom>
            <a:avLst/>
            <a:gdLst/>
            <a:ahLst/>
            <a:cxnLst/>
            <a:rect l="l" t="t" r="r" b="b"/>
            <a:pathLst>
              <a:path w="3810000" h="6858000" extrusionOk="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5" name="Google Shape;415;p40"/>
          <p:cNvSpPr txBox="1">
            <a:spLocks noGrp="1"/>
          </p:cNvSpPr>
          <p:nvPr>
            <p:ph type="title"/>
          </p:nvPr>
        </p:nvSpPr>
        <p:spPr>
          <a:xfrm>
            <a:off x="838201"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b="1">
                <a:latin typeface="Georgia"/>
                <a:ea typeface="Georgia"/>
                <a:cs typeface="Georgia"/>
                <a:sym typeface="Georgia"/>
              </a:rPr>
              <a:t>Recycling Rates:</a:t>
            </a:r>
            <a:endParaRPr>
              <a:latin typeface="Georgia"/>
              <a:ea typeface="Georgia"/>
              <a:cs typeface="Georgia"/>
              <a:sym typeface="Georgia"/>
            </a:endParaRPr>
          </a:p>
        </p:txBody>
      </p:sp>
      <p:sp>
        <p:nvSpPr>
          <p:cNvPr id="416" name="Google Shape;416;p40"/>
          <p:cNvSpPr txBox="1">
            <a:spLocks noGrp="1"/>
          </p:cNvSpPr>
          <p:nvPr>
            <p:ph idx="1"/>
          </p:nvPr>
        </p:nvSpPr>
        <p:spPr>
          <a:xfrm>
            <a:off x="828040" y="1490017"/>
            <a:ext cx="5401941" cy="51339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050"/>
              <a:buNone/>
            </a:pPr>
            <a:endParaRPr sz="1050" b="1">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Measurement and Monitoring:</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Recycling rates are measured as the percentage of waste diverted from landfill disposal through recycling, composting, and other diversion methods.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Municipalities and waste management agencies track recycling rates to assess the success of recycling programs, evaluate recycling infrastructure investments, and identify opportunities for improvement.</a:t>
            </a:r>
            <a:endParaRPr sz="105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Factors Influencing Recycling Rates: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Infrastructure: Adequate recycling infrastructure, including recycling centers, material recovery facilities (MRFs), and curbside collection programs, facilitates higher recycling rates by providing convenient and accessible recycling options.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Education and Outreach: Public education campaigns, recycling awareness programs, and community engagement initiatives play a critical role in promoting recycling behaviors and increasing participation rates.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Economic Incentives: Financial incentives such as deposit-refund systems, pay-as-you-throw programs, and recycling rebates incentivize individuals and businesses to recycle more and reduce waste generation.</a:t>
            </a:r>
            <a:endParaRPr sz="105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050"/>
              <a:buChar char="•"/>
            </a:pPr>
            <a:r>
              <a:rPr lang="en-US" sz="1050" b="1">
                <a:latin typeface="Georgia"/>
                <a:ea typeface="Georgia"/>
                <a:cs typeface="Georgia"/>
                <a:sym typeface="Georgia"/>
              </a:rPr>
              <a:t>Benefits of Recycling:</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Resource Conservation: Recycling conserves natural resources, reduces the need for raw material extraction, and lowers energy consumption associated with manufacturing processes.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Environmental Protection: Recycling reduces greenhouse gas emissions, minimizes air and water pollution, and helps mitigate the environmental impacts of waste disposal in landfills.</a:t>
            </a:r>
            <a:endParaRPr sz="105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050"/>
              <a:buChar char="•"/>
            </a:pPr>
            <a:r>
              <a:rPr lang="en-US" sz="1050">
                <a:latin typeface="Georgia"/>
                <a:ea typeface="Georgia"/>
                <a:cs typeface="Georgia"/>
                <a:sym typeface="Georgia"/>
              </a:rPr>
              <a:t>Economic Opportunities: Recycling generates economic benefits through job creation, revenue generation from recycled materials, and cost savings associated with reduced waste disposal fees.</a:t>
            </a:r>
            <a:endParaRPr sz="1050">
              <a:latin typeface="Georgia"/>
              <a:ea typeface="Georgia"/>
              <a:cs typeface="Georgia"/>
              <a:sym typeface="Georgia"/>
            </a:endParaRPr>
          </a:p>
          <a:p>
            <a:pPr marL="228600" lvl="0" indent="-161925" algn="l" rtl="0">
              <a:lnSpc>
                <a:spcPct val="90000"/>
              </a:lnSpc>
              <a:spcBef>
                <a:spcPts val="1000"/>
              </a:spcBef>
              <a:spcAft>
                <a:spcPts val="0"/>
              </a:spcAft>
              <a:buClr>
                <a:schemeClr val="dk1"/>
              </a:buClr>
              <a:buSzPts val="1050"/>
              <a:buNone/>
            </a:pPr>
            <a:endParaRPr sz="1050">
              <a:latin typeface="Georgia"/>
              <a:ea typeface="Georgia"/>
              <a:cs typeface="Georgia"/>
              <a:sym typeface="Georgia"/>
            </a:endParaRPr>
          </a:p>
        </p:txBody>
      </p:sp>
      <p:pic>
        <p:nvPicPr>
          <p:cNvPr id="417" name="Google Shape;417;p40" descr="Recycle Symbol On Wall Texture Free Stock Photo - Public Domain Pictures"/>
          <p:cNvPicPr preferRelativeResize="0"/>
          <p:nvPr/>
        </p:nvPicPr>
        <p:blipFill rotWithShape="1">
          <a:blip r:embed="rId3">
            <a:alphaModFix/>
          </a:blip>
          <a:srcRect l="4480" r="3268"/>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1"/>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3" name="Google Shape;423;p41"/>
          <p:cNvSpPr txBox="1">
            <a:spLocks noGrp="1"/>
          </p:cNvSpPr>
          <p:nvPr>
            <p:ph type="title"/>
          </p:nvPr>
        </p:nvSpPr>
        <p:spPr>
          <a:xfrm>
            <a:off x="848361" y="2127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b="1">
                <a:latin typeface="Georgia"/>
                <a:ea typeface="Georgia"/>
                <a:cs typeface="Georgia"/>
                <a:sym typeface="Georgia"/>
              </a:rPr>
              <a:t>Landfill</a:t>
            </a:r>
            <a:r>
              <a:rPr lang="en-US" b="1"/>
              <a:t> Usage:</a:t>
            </a:r>
            <a:endParaRPr/>
          </a:p>
        </p:txBody>
      </p:sp>
      <p:sp>
        <p:nvSpPr>
          <p:cNvPr id="424" name="Google Shape;424;p41"/>
          <p:cNvSpPr txBox="1">
            <a:spLocks noGrp="1"/>
          </p:cNvSpPr>
          <p:nvPr>
            <p:ph idx="1"/>
          </p:nvPr>
        </p:nvSpPr>
        <p:spPr>
          <a:xfrm>
            <a:off x="838200" y="1713537"/>
            <a:ext cx="5168261" cy="446342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100"/>
              <a:buAutoNum type="arabicPeriod"/>
            </a:pPr>
            <a:r>
              <a:rPr lang="en-US" sz="1100" b="1">
                <a:latin typeface="Georgia"/>
                <a:ea typeface="Georgia"/>
                <a:cs typeface="Georgia"/>
                <a:sym typeface="Georgia"/>
              </a:rPr>
              <a:t>Landfill Capacity and Utilization:</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Landfills are engineered disposal facilities designed to safely contain and manage solid waste, but limited landfill capacity poses challenges for long-term waste management.</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Monitoring landfill usage involves tracking landfill fill rates, remaining capacity, and disposal trends to inform waste management planning and decision-making.</a:t>
            </a:r>
            <a:endParaRPr sz="11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100"/>
              <a:buAutoNum type="arabicPeriod"/>
            </a:pPr>
            <a:r>
              <a:rPr lang="en-US" sz="1100" b="1">
                <a:latin typeface="Georgia"/>
                <a:ea typeface="Georgia"/>
                <a:cs typeface="Georgia"/>
                <a:sym typeface="Georgia"/>
              </a:rPr>
              <a:t>Landfill Diversion Strategies:</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Waste Reduction: Implementing waste reduction strategies such as source reduction, product redesign, and reuse initiatives minimizes the volume of waste entering landfills and extends landfill lifespan.</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Alternative Disposal Methods: Exploring alternative disposal methods such as waste-to-energy facilities, anaerobic digestion, and incineration can divert waste from landfills and recover energy or valuable resources from waste streams.</a:t>
            </a:r>
            <a:endParaRPr sz="11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100"/>
              <a:buAutoNum type="arabicPeriod"/>
            </a:pPr>
            <a:r>
              <a:rPr lang="en-US" sz="1100" b="1">
                <a:latin typeface="Georgia"/>
                <a:ea typeface="Georgia"/>
                <a:cs typeface="Georgia"/>
                <a:sym typeface="Georgia"/>
              </a:rPr>
              <a:t>Environmental Impacts:</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Landfill Gas Emissions: Landfills emit methane, a potent greenhouse gas, and other air pollutants as organic waste decomposes anaerobically. Effective landfill gas capture and management systems mitigate these emissions and reduce environmental impacts.</a:t>
            </a:r>
            <a:endParaRPr sz="11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100"/>
              <a:buChar char="•"/>
            </a:pPr>
            <a:r>
              <a:rPr lang="en-US" sz="1100">
                <a:latin typeface="Georgia"/>
                <a:ea typeface="Georgia"/>
                <a:cs typeface="Georgia"/>
                <a:sym typeface="Georgia"/>
              </a:rPr>
              <a:t>Leachate Management: Landfills generate leachate, a liquid by-product of waste decomposition that can contaminate soil and groundwater if not properly managed. Landfill liners, leachate collection systems, and leachate treatment facilities help prevent environmental contamination and protect public health.</a:t>
            </a:r>
            <a:endParaRPr sz="1100">
              <a:latin typeface="Georgia"/>
              <a:ea typeface="Georgia"/>
              <a:cs typeface="Georgia"/>
              <a:sym typeface="Georgia"/>
            </a:endParaRPr>
          </a:p>
          <a:p>
            <a:pPr marL="228600" lvl="0" indent="-158750" algn="l" rtl="0">
              <a:lnSpc>
                <a:spcPct val="90000"/>
              </a:lnSpc>
              <a:spcBef>
                <a:spcPts val="1000"/>
              </a:spcBef>
              <a:spcAft>
                <a:spcPts val="0"/>
              </a:spcAft>
              <a:buClr>
                <a:schemeClr val="dk1"/>
              </a:buClr>
              <a:buSzPts val="1100"/>
              <a:buNone/>
            </a:pPr>
            <a:endParaRPr sz="1100">
              <a:latin typeface="Georgia"/>
              <a:ea typeface="Georgia"/>
              <a:cs typeface="Georgia"/>
              <a:sym typeface="Georgia"/>
            </a:endParaRPr>
          </a:p>
        </p:txBody>
      </p:sp>
      <p:pic>
        <p:nvPicPr>
          <p:cNvPr id="425" name="Google Shape;425;p41" descr="A bulldozer in a landfill&#10;&#10;Description automatically generated"/>
          <p:cNvPicPr preferRelativeResize="0"/>
          <p:nvPr/>
        </p:nvPicPr>
        <p:blipFill rotWithShape="1">
          <a:blip r:embed="rId3">
            <a:alphaModFix/>
          </a:blip>
          <a:srcRect l="13038" r="29142"/>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426" name="Google Shape;426;p41"/>
          <p:cNvSpPr txBox="1"/>
          <p:nvPr/>
        </p:nvSpPr>
        <p:spPr>
          <a:xfrm>
            <a:off x="9739085" y="6657945"/>
            <a:ext cx="2452915"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u="sng">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This Photo</a:t>
            </a:r>
            <a:r>
              <a:rPr lang="en-US" sz="700">
                <a:solidFill>
                  <a:srgbClr val="FFFFFF"/>
                </a:solidFill>
                <a:latin typeface="Arial"/>
                <a:ea typeface="Arial"/>
                <a:cs typeface="Arial"/>
                <a:sym typeface="Arial"/>
              </a:rPr>
              <a:t> by Unknown author is licensed under </a:t>
            </a:r>
            <a:r>
              <a:rPr lang="en-US" sz="700" u="sng">
                <a:solidFill>
                  <a:srgbClr val="FFFFFF"/>
                </a:solidFill>
                <a:latin typeface="Arial"/>
                <a:ea typeface="Arial"/>
                <a:cs typeface="Arial"/>
                <a:sym typeface="Arial"/>
                <a:hlinkClick r:id="rId5">
                  <a:extLst>
                    <a:ext uri="{A12FA001-AC4F-418D-AE19-62706E023703}">
                      <ahyp:hlinkClr xmlns:ahyp="http://schemas.microsoft.com/office/drawing/2018/hyperlinkcolor" val="tx"/>
                    </a:ext>
                  </a:extLst>
                </a:hlinkClick>
              </a:rPr>
              <a:t>CC BY-SA</a:t>
            </a:r>
            <a:r>
              <a:rPr lang="en-US" sz="700">
                <a:solidFill>
                  <a:srgbClr val="FFFFFF"/>
                </a:solidFill>
                <a:latin typeface="Arial"/>
                <a:ea typeface="Arial"/>
                <a:cs typeface="Arial"/>
                <a:sym typeface="Arial"/>
              </a:rPr>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2"/>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2" name="Google Shape;432;p42"/>
          <p:cNvSpPr/>
          <p:nvPr/>
        </p:nvSpPr>
        <p:spPr>
          <a:xfrm>
            <a:off x="1" y="-7854"/>
            <a:ext cx="12192000" cy="6865854"/>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3" name="Google Shape;433;p42"/>
          <p:cNvSpPr txBox="1">
            <a:spLocks noGrp="1"/>
          </p:cNvSpPr>
          <p:nvPr>
            <p:ph type="title"/>
          </p:nvPr>
        </p:nvSpPr>
        <p:spPr>
          <a:xfrm>
            <a:off x="4572001" y="601744"/>
            <a:ext cx="6781800" cy="13386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Georgia"/>
              <a:buNone/>
            </a:pPr>
            <a:r>
              <a:rPr lang="en-US" sz="3400" b="1">
                <a:latin typeface="Georgia"/>
                <a:ea typeface="Georgia"/>
                <a:cs typeface="Georgia"/>
                <a:sym typeface="Georgia"/>
              </a:rPr>
              <a:t>Strategies to Reduce and Reuse Municipal Solid Waste</a:t>
            </a:r>
            <a:endParaRPr sz="3400">
              <a:latin typeface="Georgia"/>
              <a:ea typeface="Georgia"/>
              <a:cs typeface="Georgia"/>
              <a:sym typeface="Georgia"/>
            </a:endParaRPr>
          </a:p>
        </p:txBody>
      </p:sp>
      <p:sp>
        <p:nvSpPr>
          <p:cNvPr id="435" name="Google Shape;435;p42"/>
          <p:cNvSpPr txBox="1">
            <a:spLocks noGrp="1"/>
          </p:cNvSpPr>
          <p:nvPr>
            <p:ph idx="1"/>
          </p:nvPr>
        </p:nvSpPr>
        <p:spPr>
          <a:xfrm>
            <a:off x="4572001" y="2201958"/>
            <a:ext cx="6781800" cy="390073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1700"/>
              <a:buFont typeface="Arial"/>
              <a:buChar char="•"/>
            </a:pPr>
            <a:r>
              <a:rPr lang="en-US" sz="1700" b="1">
                <a:latin typeface="Georgia"/>
                <a:ea typeface="Georgia"/>
                <a:cs typeface="Georgia"/>
                <a:sym typeface="Georgia"/>
              </a:rPr>
              <a:t>Source Reduction:</a:t>
            </a:r>
            <a:r>
              <a:rPr lang="en-US" sz="1700">
                <a:latin typeface="Georgia"/>
                <a:ea typeface="Georgia"/>
                <a:cs typeface="Georgia"/>
                <a:sym typeface="Georgia"/>
              </a:rPr>
              <a:t> Encourage minimal packaging, promote reusable products, and advocate for eco-friendly design.</a:t>
            </a:r>
            <a:endParaRPr sz="17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700"/>
              <a:buFont typeface="Arial"/>
              <a:buChar char="•"/>
            </a:pPr>
            <a:r>
              <a:rPr lang="en-US" sz="1700" b="1">
                <a:latin typeface="Georgia"/>
                <a:ea typeface="Georgia"/>
                <a:cs typeface="Georgia"/>
                <a:sym typeface="Georgia"/>
              </a:rPr>
              <a:t>Composting Organic Waste:</a:t>
            </a:r>
            <a:r>
              <a:rPr lang="en-US" sz="1700">
                <a:latin typeface="Georgia"/>
                <a:ea typeface="Georgia"/>
                <a:cs typeface="Georgia"/>
                <a:sym typeface="Georgia"/>
              </a:rPr>
              <a:t> Establish community composting programs and educate on proper composting techniques.</a:t>
            </a:r>
            <a:endParaRPr/>
          </a:p>
          <a:p>
            <a:pPr marL="228600" lvl="0" indent="-228600" algn="l" rtl="0">
              <a:lnSpc>
                <a:spcPct val="90000"/>
              </a:lnSpc>
              <a:spcBef>
                <a:spcPts val="1000"/>
              </a:spcBef>
              <a:spcAft>
                <a:spcPts val="0"/>
              </a:spcAft>
              <a:buClr>
                <a:schemeClr val="dk1"/>
              </a:buClr>
              <a:buSzPts val="1700"/>
              <a:buFont typeface="Arial"/>
              <a:buChar char="•"/>
            </a:pPr>
            <a:r>
              <a:rPr lang="en-US" sz="1700" b="1">
                <a:latin typeface="Georgia"/>
                <a:ea typeface="Georgia"/>
                <a:cs typeface="Georgia"/>
                <a:sym typeface="Georgia"/>
              </a:rPr>
              <a:t>Material Reuse and Repurposing:</a:t>
            </a:r>
            <a:r>
              <a:rPr lang="en-US" sz="1700">
                <a:latin typeface="Georgia"/>
                <a:ea typeface="Georgia"/>
                <a:cs typeface="Georgia"/>
                <a:sym typeface="Georgia"/>
              </a:rPr>
              <a:t> Create reuse centers, organize repair events, and encourage creative upcycling.</a:t>
            </a:r>
            <a:endParaRPr/>
          </a:p>
          <a:p>
            <a:pPr marL="228600" lvl="0" indent="-228600" algn="l" rtl="0">
              <a:lnSpc>
                <a:spcPct val="90000"/>
              </a:lnSpc>
              <a:spcBef>
                <a:spcPts val="1000"/>
              </a:spcBef>
              <a:spcAft>
                <a:spcPts val="0"/>
              </a:spcAft>
              <a:buClr>
                <a:schemeClr val="dk1"/>
              </a:buClr>
              <a:buSzPts val="1700"/>
              <a:buFont typeface="Arial"/>
              <a:buChar char="•"/>
            </a:pPr>
            <a:r>
              <a:rPr lang="en-US" sz="1700" b="1">
                <a:latin typeface="Georgia"/>
                <a:ea typeface="Georgia"/>
                <a:cs typeface="Georgia"/>
                <a:sym typeface="Georgia"/>
              </a:rPr>
              <a:t>Extended Producer Responsibility (EPR):</a:t>
            </a:r>
            <a:r>
              <a:rPr lang="en-US" sz="1700">
                <a:latin typeface="Georgia"/>
                <a:ea typeface="Georgia"/>
                <a:cs typeface="Georgia"/>
                <a:sym typeface="Georgia"/>
              </a:rPr>
              <a:t> Advocate for manufacturer accountability and product stewardship initiatives.</a:t>
            </a:r>
            <a:endParaRPr/>
          </a:p>
          <a:p>
            <a:pPr marL="228600" lvl="0" indent="-228600" algn="l" rtl="0">
              <a:lnSpc>
                <a:spcPct val="90000"/>
              </a:lnSpc>
              <a:spcBef>
                <a:spcPts val="1000"/>
              </a:spcBef>
              <a:spcAft>
                <a:spcPts val="0"/>
              </a:spcAft>
              <a:buClr>
                <a:schemeClr val="dk1"/>
              </a:buClr>
              <a:buSzPts val="1700"/>
              <a:buFont typeface="Arial"/>
              <a:buChar char="•"/>
            </a:pPr>
            <a:r>
              <a:rPr lang="en-US" sz="1700" b="1">
                <a:latin typeface="Georgia"/>
                <a:ea typeface="Georgia"/>
                <a:cs typeface="Georgia"/>
                <a:sym typeface="Georgia"/>
              </a:rPr>
              <a:t>Community Education:</a:t>
            </a:r>
            <a:r>
              <a:rPr lang="en-US" sz="1700">
                <a:latin typeface="Georgia"/>
                <a:ea typeface="Georgia"/>
                <a:cs typeface="Georgia"/>
                <a:sym typeface="Georgia"/>
              </a:rPr>
              <a:t> Conduct awareness campaigns and provide resources on waste reduction and responsible consumption.</a:t>
            </a:r>
            <a:endParaRPr/>
          </a:p>
          <a:p>
            <a:pPr marL="228600" lvl="0" indent="-228600" algn="l" rtl="0">
              <a:lnSpc>
                <a:spcPct val="90000"/>
              </a:lnSpc>
              <a:spcBef>
                <a:spcPts val="1000"/>
              </a:spcBef>
              <a:spcAft>
                <a:spcPts val="0"/>
              </a:spcAft>
              <a:buClr>
                <a:schemeClr val="dk1"/>
              </a:buClr>
              <a:buSzPts val="1700"/>
              <a:buFont typeface="Arial"/>
              <a:buChar char="•"/>
            </a:pPr>
            <a:r>
              <a:rPr lang="en-US" sz="1700" b="1">
                <a:latin typeface="Georgia"/>
                <a:ea typeface="Georgia"/>
                <a:cs typeface="Georgia"/>
                <a:sym typeface="Georgia"/>
              </a:rPr>
              <a:t>Circular Economy Initiatives:</a:t>
            </a:r>
            <a:r>
              <a:rPr lang="en-US" sz="1700">
                <a:latin typeface="Georgia"/>
                <a:ea typeface="Georgia"/>
                <a:cs typeface="Georgia"/>
                <a:sym typeface="Georgia"/>
              </a:rPr>
              <a:t> Support circular economy principles through product leasing, sharing platforms, and remanufacturing.</a:t>
            </a:r>
            <a:endParaRPr/>
          </a:p>
          <a:p>
            <a:pPr marL="0" lvl="0" indent="0" algn="l" rtl="0">
              <a:lnSpc>
                <a:spcPct val="90000"/>
              </a:lnSpc>
              <a:spcBef>
                <a:spcPts val="1000"/>
              </a:spcBef>
              <a:spcAft>
                <a:spcPts val="0"/>
              </a:spcAft>
              <a:buClr>
                <a:schemeClr val="dk1"/>
              </a:buClr>
              <a:buSzPts val="1700"/>
              <a:buNone/>
            </a:pPr>
            <a:endParaRPr sz="1700">
              <a:latin typeface="Georgia"/>
              <a:ea typeface="Georgia"/>
              <a:cs typeface="Georgia"/>
              <a:sym typeface="Georgia"/>
            </a:endParaRPr>
          </a:p>
        </p:txBody>
      </p:sp>
      <p:pic>
        <p:nvPicPr>
          <p:cNvPr id="434" name="Google Shape;434;p42" descr="Fruits and vegetables in bags"/>
          <p:cNvPicPr preferRelativeResize="0"/>
          <p:nvPr/>
        </p:nvPicPr>
        <p:blipFill rotWithShape="1">
          <a:blip r:embed="rId3">
            <a:alphaModFix/>
          </a:blip>
          <a:srcRect l="46024" r="17483" b="-3"/>
          <a:stretch/>
        </p:blipFill>
        <p:spPr>
          <a:xfrm>
            <a:off x="20" y="10"/>
            <a:ext cx="3754739" cy="6857990"/>
          </a:xfrm>
          <a:custGeom>
            <a:avLst/>
            <a:gdLst/>
            <a:ahLst/>
            <a:cxnLst/>
            <a:rect l="l" t="t" r="r" b="b"/>
            <a:pathLst>
              <a:path w="3754759" h="6858000" extrusionOk="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F4D4"/>
        </a:solidFill>
        <a:effectLst/>
      </p:bgPr>
    </p:bg>
    <p:spTree>
      <p:nvGrpSpPr>
        <p:cNvPr id="1" name="Shape 439"/>
        <p:cNvGrpSpPr/>
        <p:nvPr/>
      </p:nvGrpSpPr>
      <p:grpSpPr>
        <a:xfrm>
          <a:off x="0" y="0"/>
          <a:ext cx="0" cy="0"/>
          <a:chOff x="0" y="0"/>
          <a:chExt cx="0" cy="0"/>
        </a:xfrm>
      </p:grpSpPr>
      <p:sp>
        <p:nvSpPr>
          <p:cNvPr id="440" name="Google Shape;440;p43"/>
          <p:cNvSpPr/>
          <p:nvPr/>
        </p:nvSpPr>
        <p:spPr>
          <a:xfrm>
            <a:off x="0" y="0"/>
            <a:ext cx="12192000" cy="6858000"/>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41" name="Google Shape;441;p43" descr="A group of people in hazmat suits in a field&#10;&#10;Description automatically generated"/>
          <p:cNvPicPr preferRelativeResize="0"/>
          <p:nvPr/>
        </p:nvPicPr>
        <p:blipFill rotWithShape="1">
          <a:blip r:embed="rId3">
            <a:alphaModFix/>
          </a:blip>
          <a:srcRect l="10841" r="18018" b="-1"/>
          <a:stretch/>
        </p:blipFill>
        <p:spPr>
          <a:xfrm>
            <a:off x="4933822" y="10"/>
            <a:ext cx="7258178" cy="6857990"/>
          </a:xfrm>
          <a:custGeom>
            <a:avLst/>
            <a:gdLst/>
            <a:ahLst/>
            <a:cxnLst/>
            <a:rect l="l" t="t" r="r" b="b"/>
            <a:pathLst>
              <a:path w="7308978" h="6858000" extrusionOk="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442" name="Google Shape;442;p43"/>
          <p:cNvSpPr/>
          <p:nvPr/>
        </p:nvSpPr>
        <p:spPr>
          <a:xfrm>
            <a:off x="0" y="0"/>
            <a:ext cx="6096001" cy="6858000"/>
          </a:xfrm>
          <a:custGeom>
            <a:avLst/>
            <a:gdLst/>
            <a:ahLst/>
            <a:cxnLst/>
            <a:rect l="l" t="t" r="r" b="b"/>
            <a:pathLst>
              <a:path w="6096001" h="6858000" extrusionOk="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rgbClr val="FCF4D4"/>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3" name="Google Shape;443;p43"/>
          <p:cNvSpPr/>
          <p:nvPr/>
        </p:nvSpPr>
        <p:spPr>
          <a:xfrm>
            <a:off x="0" y="0"/>
            <a:ext cx="6086857" cy="6858000"/>
          </a:xfrm>
          <a:custGeom>
            <a:avLst/>
            <a:gdLst/>
            <a:ahLst/>
            <a:cxnLst/>
            <a:rect l="l" t="t" r="r" b="b"/>
            <a:pathLst>
              <a:path w="6086857" h="6858000" extrusionOk="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rgbClr val="FCF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44" name="Google Shape;444;p43"/>
          <p:cNvSpPr txBox="1">
            <a:spLocks noGrp="1"/>
          </p:cNvSpPr>
          <p:nvPr>
            <p:ph type="title"/>
          </p:nvPr>
        </p:nvSpPr>
        <p:spPr>
          <a:xfrm>
            <a:off x="385064" y="368808"/>
            <a:ext cx="4992624" cy="1243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Georgia"/>
              <a:buNone/>
            </a:pPr>
            <a:r>
              <a:rPr lang="en-US" sz="3400" b="1">
                <a:latin typeface="Georgia"/>
                <a:ea typeface="Georgia"/>
                <a:cs typeface="Georgia"/>
                <a:sym typeface="Georgia"/>
              </a:rPr>
              <a:t>Hazardous Waste</a:t>
            </a:r>
            <a:endParaRPr sz="3400" b="1">
              <a:latin typeface="Georgia"/>
              <a:ea typeface="Georgia"/>
              <a:cs typeface="Georgia"/>
              <a:sym typeface="Georgia"/>
            </a:endParaRPr>
          </a:p>
        </p:txBody>
      </p:sp>
      <p:sp>
        <p:nvSpPr>
          <p:cNvPr id="445" name="Google Shape;445;p43"/>
          <p:cNvSpPr txBox="1">
            <a:spLocks noGrp="1"/>
          </p:cNvSpPr>
          <p:nvPr>
            <p:ph idx="1"/>
          </p:nvPr>
        </p:nvSpPr>
        <p:spPr>
          <a:xfrm>
            <a:off x="263144" y="1293590"/>
            <a:ext cx="5157216" cy="498732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200"/>
              <a:buChar char="•"/>
            </a:pPr>
            <a:r>
              <a:rPr lang="en-US" sz="1200" b="1">
                <a:latin typeface="Georgia"/>
                <a:ea typeface="Georgia"/>
                <a:cs typeface="Georgia"/>
                <a:sym typeface="Georgia"/>
              </a:rPr>
              <a:t>Definition:</a:t>
            </a:r>
            <a:r>
              <a:rPr lang="en-US" sz="1200">
                <a:latin typeface="Georgia"/>
                <a:ea typeface="Georgia"/>
                <a:cs typeface="Georgia"/>
                <a:sym typeface="Georgia"/>
              </a:rPr>
              <a:t> Hazardous waste refers to discarded materials that pose substantial or potential threats to public health or the environment due to their chemical, physical, or biological properties.  </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Characteristics:</a:t>
            </a:r>
            <a:r>
              <a:rPr lang="en-US" sz="1200">
                <a:latin typeface="Georgia"/>
                <a:ea typeface="Georgia"/>
                <a:cs typeface="Georgia"/>
                <a:sym typeface="Georgia"/>
              </a:rPr>
              <a:t> Hazardous wastes exhibit one or more of the following characteristics: ignitability, corrosivity, reactivity, or toxicity.</a:t>
            </a:r>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Sources:</a:t>
            </a:r>
            <a:r>
              <a:rPr lang="en-US" sz="1200">
                <a:latin typeface="Georgia"/>
                <a:ea typeface="Georgia"/>
                <a:cs typeface="Georgia"/>
                <a:sym typeface="Georgia"/>
              </a:rPr>
              <a:t> Common sources of hazardous waste include industrial processes, manufacturing activities, chemical production, healthcare facilities, and households.</a:t>
            </a:r>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Examples: </a:t>
            </a:r>
            <a:r>
              <a:rPr lang="en-US" sz="1200">
                <a:latin typeface="Georgia"/>
                <a:ea typeface="Georgia"/>
                <a:cs typeface="Georgia"/>
                <a:sym typeface="Georgia"/>
              </a:rPr>
              <a:t>Hazardous waste examples include solvents, paints, pesticides, batteries, electronic waste (e-waste), pharmaceuticals, and contaminated materials.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Management:</a:t>
            </a:r>
            <a:r>
              <a:rPr lang="en-US" sz="1200">
                <a:latin typeface="Georgia"/>
                <a:ea typeface="Georgia"/>
                <a:cs typeface="Georgia"/>
                <a:sym typeface="Georgia"/>
              </a:rPr>
              <a:t> Hazardous waste management involves proper handling, storage, transportation, treatment, and disposal to minimize risks to human health and the environment.</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Regulations:</a:t>
            </a:r>
            <a:r>
              <a:rPr lang="en-US" sz="1200">
                <a:latin typeface="Georgia"/>
                <a:ea typeface="Georgia"/>
                <a:cs typeface="Georgia"/>
                <a:sym typeface="Georgia"/>
              </a:rPr>
              <a:t> Hazardous waste is regulated by government agencies such as the Environmental Protection Agency (EPA) in the United States, which sets standards for waste management practices and oversees compliance with regulations.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Challenges:</a:t>
            </a:r>
            <a:r>
              <a:rPr lang="en-US" sz="1200">
                <a:latin typeface="Georgia"/>
                <a:ea typeface="Georgia"/>
                <a:cs typeface="Georgia"/>
                <a:sym typeface="Georgia"/>
              </a:rPr>
              <a:t> Challenges associated with hazardous waste management include ensuring proper disposal, preventing contamination of soil and water, addressing legacy waste sites, and managing emerging contaminants.</a:t>
            </a:r>
            <a:endParaRPr sz="12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200"/>
              <a:buChar char="•"/>
            </a:pPr>
            <a:r>
              <a:rPr lang="en-US" sz="1200" b="1">
                <a:latin typeface="Georgia"/>
                <a:ea typeface="Georgia"/>
                <a:cs typeface="Georgia"/>
                <a:sym typeface="Georgia"/>
              </a:rPr>
              <a:t>Solutions:</a:t>
            </a:r>
            <a:r>
              <a:rPr lang="en-US" sz="1200">
                <a:latin typeface="Georgia"/>
                <a:ea typeface="Georgia"/>
                <a:cs typeface="Georgia"/>
                <a:sym typeface="Georgia"/>
              </a:rPr>
              <a:t> Effective hazardous waste management solutions include pollution prevention, recycling, treatment technologies, hazardous waste minimization, and remediation of contaminated sites.</a:t>
            </a:r>
            <a:endParaRPr sz="1200">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8800"/>
              <a:buFont typeface="Play"/>
              <a:buNone/>
            </a:pPr>
            <a:br>
              <a:rPr lang="en-US" sz="8800" dirty="0"/>
            </a:br>
            <a:r>
              <a:rPr lang="en-US" sz="3200" b="1" dirty="0">
                <a:latin typeface="Georgia"/>
                <a:ea typeface="Georgia"/>
                <a:cs typeface="Georgia"/>
                <a:sym typeface="Georgia"/>
              </a:rPr>
              <a:t>Understanding </a:t>
            </a:r>
            <a:r>
              <a:rPr lang="en-US" sz="3200" b="1" dirty="0"/>
              <a:t>Transboundary Air Pollution</a:t>
            </a:r>
            <a:endParaRPr sz="3200" dirty="0"/>
          </a:p>
          <a:p>
            <a:pPr marL="0" lvl="0" indent="0" algn="l" rtl="0">
              <a:lnSpc>
                <a:spcPct val="90000"/>
              </a:lnSpc>
              <a:spcBef>
                <a:spcPts val="0"/>
              </a:spcBef>
              <a:spcAft>
                <a:spcPts val="0"/>
              </a:spcAft>
              <a:buClr>
                <a:schemeClr val="dk1"/>
              </a:buClr>
              <a:buSzPts val="8800"/>
              <a:buFont typeface="Play"/>
              <a:buNone/>
            </a:pPr>
            <a:endParaRPr sz="8800" dirty="0"/>
          </a:p>
        </p:txBody>
      </p:sp>
      <p:sp>
        <p:nvSpPr>
          <p:cNvPr id="451" name="Google Shape;451;p44"/>
          <p:cNvSpPr txBox="1">
            <a:spLocks noGrp="1"/>
          </p:cNvSpPr>
          <p:nvPr>
            <p:ph idx="1"/>
          </p:nvPr>
        </p:nvSpPr>
        <p:spPr>
          <a:xfrm>
            <a:off x="838200" y="1289403"/>
            <a:ext cx="10515600" cy="51509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endParaRPr lang="en-US" sz="1800" dirty="0">
              <a:latin typeface="Georgia"/>
              <a:ea typeface="Georgia"/>
              <a:cs typeface="Georgia"/>
              <a:sym typeface="Georgia"/>
            </a:endParaRPr>
          </a:p>
          <a:p>
            <a:pPr marL="0" lvl="0" indent="0" algn="l" rtl="0">
              <a:lnSpc>
                <a:spcPct val="90000"/>
              </a:lnSpc>
              <a:spcBef>
                <a:spcPts val="0"/>
              </a:spcBef>
              <a:spcAft>
                <a:spcPts val="0"/>
              </a:spcAft>
              <a:buClr>
                <a:schemeClr val="dk1"/>
              </a:buClr>
              <a:buSzPts val="1800"/>
              <a:buNone/>
            </a:pPr>
            <a:endParaRPr lang="en-US" sz="1800" dirty="0">
              <a:latin typeface="Georgia"/>
              <a:ea typeface="Georgia"/>
              <a:cs typeface="Georgia"/>
              <a:sym typeface="Georgia"/>
            </a:endParaRPr>
          </a:p>
          <a:p>
            <a:pPr marL="0" lvl="0" indent="0" algn="l" rtl="0">
              <a:lnSpc>
                <a:spcPct val="90000"/>
              </a:lnSpc>
              <a:spcBef>
                <a:spcPts val="0"/>
              </a:spcBef>
              <a:spcAft>
                <a:spcPts val="0"/>
              </a:spcAft>
              <a:buClr>
                <a:schemeClr val="dk1"/>
              </a:buClr>
              <a:buSzPts val="1800"/>
              <a:buNone/>
            </a:pPr>
            <a:endParaRPr sz="1800" dirty="0">
              <a:latin typeface="Georgia"/>
              <a:ea typeface="Georgia"/>
              <a:cs typeface="Georgia"/>
              <a:sym typeface="Georgia"/>
            </a:endParaRPr>
          </a:p>
          <a:p>
            <a:pPr marL="285750" lvl="0" indent="-285750" algn="l" rtl="0">
              <a:lnSpc>
                <a:spcPct val="90000"/>
              </a:lnSpc>
              <a:spcBef>
                <a:spcPts val="0"/>
              </a:spcBef>
              <a:spcAft>
                <a:spcPts val="0"/>
              </a:spcAft>
              <a:buClr>
                <a:schemeClr val="dk1"/>
              </a:buClr>
              <a:buSzPts val="1800"/>
              <a:buFont typeface="Arial"/>
              <a:buChar char="•"/>
            </a:pPr>
            <a:r>
              <a:rPr lang="en-US" sz="1800" b="1" dirty="0">
                <a:latin typeface="Georgia"/>
                <a:ea typeface="Georgia"/>
                <a:cs typeface="Georgia"/>
                <a:sym typeface="Georgia"/>
              </a:rPr>
              <a:t>Cross-Border Impacts Data:</a:t>
            </a:r>
            <a:endParaRPr sz="1800" dirty="0">
              <a:latin typeface="Georgia"/>
              <a:ea typeface="Georgia"/>
              <a:cs typeface="Georgia"/>
              <a:sym typeface="Georgia"/>
            </a:endParaRPr>
          </a:p>
          <a:p>
            <a:pPr marL="457200" lvl="2" indent="0" algn="l" rtl="0">
              <a:lnSpc>
                <a:spcPct val="100000"/>
              </a:lnSpc>
              <a:spcBef>
                <a:spcPts val="0"/>
              </a:spcBef>
              <a:spcAft>
                <a:spcPts val="0"/>
              </a:spcAft>
              <a:buClr>
                <a:schemeClr val="dk1"/>
              </a:buClr>
              <a:buSzPts val="2000"/>
              <a:buNone/>
            </a:pPr>
            <a:r>
              <a:rPr lang="en-US" dirty="0">
                <a:latin typeface="Georgia"/>
                <a:ea typeface="Georgia"/>
                <a:cs typeface="Georgia"/>
                <a:sym typeface="Georgia"/>
              </a:rPr>
              <a:t>Regional Effects: Air pollution from one country can have significant impacts on air quality, public health, ecosystems, and climate in neighboring regions.</a:t>
            </a:r>
            <a:endParaRPr dirty="0"/>
          </a:p>
          <a:p>
            <a:pPr marL="457200" lvl="2" indent="0" algn="l" rtl="0">
              <a:lnSpc>
                <a:spcPct val="100000"/>
              </a:lnSpc>
              <a:spcBef>
                <a:spcPts val="0"/>
              </a:spcBef>
              <a:spcAft>
                <a:spcPts val="0"/>
              </a:spcAft>
              <a:buClr>
                <a:schemeClr val="dk1"/>
              </a:buClr>
              <a:buSzPts val="2000"/>
              <a:buNone/>
            </a:pPr>
            <a:endParaRPr dirty="0">
              <a:latin typeface="Georgia"/>
              <a:ea typeface="Georgia"/>
              <a:cs typeface="Georgia"/>
              <a:sym typeface="Georgia"/>
            </a:endParaRPr>
          </a:p>
          <a:p>
            <a:pPr marL="285750" lvl="0" indent="-285750" algn="l" rtl="0">
              <a:lnSpc>
                <a:spcPct val="90000"/>
              </a:lnSpc>
              <a:spcBef>
                <a:spcPts val="0"/>
              </a:spcBef>
              <a:spcAft>
                <a:spcPts val="0"/>
              </a:spcAft>
              <a:buClr>
                <a:schemeClr val="dk1"/>
              </a:buClr>
              <a:buSzPts val="1800"/>
              <a:buFont typeface="Arial"/>
              <a:buChar char="•"/>
            </a:pPr>
            <a:r>
              <a:rPr lang="en-US" sz="1800" b="1" dirty="0">
                <a:latin typeface="Georgia"/>
                <a:ea typeface="Georgia"/>
                <a:cs typeface="Georgia"/>
                <a:sym typeface="Georgia"/>
              </a:rPr>
              <a:t>Collaborative Initiatives Data:</a:t>
            </a:r>
            <a:endParaRPr sz="1800" dirty="0">
              <a:latin typeface="Georgia"/>
              <a:ea typeface="Georgia"/>
              <a:cs typeface="Georgia"/>
              <a:sym typeface="Georgia"/>
            </a:endParaRPr>
          </a:p>
          <a:p>
            <a:pPr marL="457200" lvl="2" indent="0" algn="l" rtl="0">
              <a:lnSpc>
                <a:spcPct val="100000"/>
              </a:lnSpc>
              <a:spcBef>
                <a:spcPts val="0"/>
              </a:spcBef>
              <a:spcAft>
                <a:spcPts val="0"/>
              </a:spcAft>
              <a:buClr>
                <a:schemeClr val="dk1"/>
              </a:buClr>
              <a:buSzPts val="2000"/>
              <a:buNone/>
            </a:pPr>
            <a:r>
              <a:rPr lang="en-US" dirty="0">
                <a:latin typeface="Georgia"/>
                <a:ea typeface="Georgia"/>
                <a:cs typeface="Georgia"/>
                <a:sym typeface="Georgia"/>
              </a:rPr>
              <a:t>International Agreements: Various international agreements and collaborative initiatives aim to address transboundary air pollution, fostering cooperation among nations to mitigate its effects.</a:t>
            </a:r>
            <a:endParaRPr dirty="0"/>
          </a:p>
          <a:p>
            <a:pPr marL="0" lvl="1" indent="0" algn="l" rtl="0">
              <a:lnSpc>
                <a:spcPct val="100000"/>
              </a:lnSpc>
              <a:spcBef>
                <a:spcPts val="0"/>
              </a:spcBef>
              <a:spcAft>
                <a:spcPts val="0"/>
              </a:spcAft>
              <a:buClr>
                <a:schemeClr val="dk1"/>
              </a:buClr>
              <a:buSzPts val="1800"/>
              <a:buNone/>
            </a:pPr>
            <a:endParaRPr sz="1800" dirty="0">
              <a:latin typeface="Georgia"/>
              <a:ea typeface="Georgia"/>
              <a:cs typeface="Georgia"/>
              <a:sym typeface="Georgia"/>
            </a:endParaRPr>
          </a:p>
          <a:p>
            <a:pPr marL="285750" lvl="0" indent="-285750" algn="l" rtl="0">
              <a:lnSpc>
                <a:spcPct val="90000"/>
              </a:lnSpc>
              <a:spcBef>
                <a:spcPts val="0"/>
              </a:spcBef>
              <a:spcAft>
                <a:spcPts val="0"/>
              </a:spcAft>
              <a:buClr>
                <a:schemeClr val="dk1"/>
              </a:buClr>
              <a:buSzPts val="1800"/>
              <a:buFont typeface="Arial"/>
              <a:buChar char="•"/>
            </a:pPr>
            <a:r>
              <a:rPr lang="en-US" sz="1800" b="1" dirty="0">
                <a:latin typeface="Georgia"/>
                <a:ea typeface="Georgia"/>
                <a:cs typeface="Georgia"/>
                <a:sym typeface="Georgia"/>
              </a:rPr>
              <a:t>Diplomacy in Environmental Protection:</a:t>
            </a:r>
            <a:endParaRPr sz="1800" dirty="0">
              <a:latin typeface="Georgia"/>
              <a:ea typeface="Georgia"/>
              <a:cs typeface="Georgia"/>
              <a:sym typeface="Georgia"/>
            </a:endParaRPr>
          </a:p>
          <a:p>
            <a:pPr marL="742950" lvl="2" indent="-285750" algn="l" rtl="0">
              <a:lnSpc>
                <a:spcPct val="100000"/>
              </a:lnSpc>
              <a:spcBef>
                <a:spcPts val="0"/>
              </a:spcBef>
              <a:spcAft>
                <a:spcPts val="0"/>
              </a:spcAft>
              <a:buClr>
                <a:schemeClr val="dk1"/>
              </a:buClr>
              <a:buSzPts val="2000"/>
              <a:buFont typeface="Noto Sans Symbols"/>
              <a:buChar char="▪"/>
            </a:pPr>
            <a:r>
              <a:rPr lang="en-US" dirty="0">
                <a:latin typeface="Georgia"/>
                <a:ea typeface="Georgia"/>
                <a:cs typeface="Georgia"/>
                <a:sym typeface="Georgia"/>
              </a:rPr>
              <a:t>Successes: Diplomatic efforts have led to successful agreements and protocols for managing transboundary air pollution, improving air quality and protecting human health.</a:t>
            </a:r>
            <a:endParaRPr dirty="0"/>
          </a:p>
          <a:p>
            <a:pPr marL="742950" lvl="2" indent="-285750" algn="l" rtl="0">
              <a:lnSpc>
                <a:spcPct val="100000"/>
              </a:lnSpc>
              <a:spcBef>
                <a:spcPts val="0"/>
              </a:spcBef>
              <a:spcAft>
                <a:spcPts val="0"/>
              </a:spcAft>
              <a:buClr>
                <a:schemeClr val="dk1"/>
              </a:buClr>
              <a:buSzPts val="2000"/>
              <a:buFont typeface="Noto Sans Symbols"/>
              <a:buChar char="▪"/>
            </a:pPr>
            <a:r>
              <a:rPr lang="en-US" dirty="0">
                <a:latin typeface="Georgia"/>
                <a:ea typeface="Georgia"/>
                <a:cs typeface="Georgia"/>
                <a:sym typeface="Georgia"/>
              </a:rPr>
              <a:t>Challenges: However, challenges persist in achieving global cooperation due to differing national interests, political tensions, and enforcement issues.</a:t>
            </a:r>
            <a:endParaRPr dirty="0"/>
          </a:p>
          <a:p>
            <a:pPr marL="685800" lvl="0" indent="-114300" algn="l" rtl="0">
              <a:lnSpc>
                <a:spcPct val="90000"/>
              </a:lnSpc>
              <a:spcBef>
                <a:spcPts val="0"/>
              </a:spcBef>
              <a:spcAft>
                <a:spcPts val="0"/>
              </a:spcAft>
              <a:buClr>
                <a:schemeClr val="dk1"/>
              </a:buClr>
              <a:buSzPts val="1800"/>
              <a:buNone/>
            </a:pPr>
            <a:endParaRPr sz="1800" dirty="0">
              <a:latin typeface="Georgia"/>
              <a:ea typeface="Georgia"/>
              <a:cs typeface="Georgia"/>
              <a:sym typeface="Georgia"/>
            </a:endParaRPr>
          </a:p>
          <a:p>
            <a:pPr marL="228600" lvl="0" indent="-114300" algn="l" rtl="0">
              <a:lnSpc>
                <a:spcPct val="90000"/>
              </a:lnSpc>
              <a:spcBef>
                <a:spcPts val="1000"/>
              </a:spcBef>
              <a:spcAft>
                <a:spcPts val="0"/>
              </a:spcAft>
              <a:buClr>
                <a:schemeClr val="dk1"/>
              </a:buClr>
              <a:buSzPts val="1800"/>
              <a:buNone/>
            </a:pPr>
            <a:endParaRPr sz="1800" dirty="0">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Georgia"/>
              <a:buNone/>
            </a:pPr>
            <a:r>
              <a:rPr lang="en-US" sz="2800" b="1">
                <a:latin typeface="Georgia"/>
                <a:ea typeface="Georgia"/>
                <a:cs typeface="Georgia"/>
                <a:sym typeface="Georgia"/>
              </a:rPr>
              <a:t>Regional Effects and Global Cooperation</a:t>
            </a:r>
            <a:endParaRPr sz="2800">
              <a:latin typeface="Georgia"/>
              <a:ea typeface="Georgia"/>
              <a:cs typeface="Georgia"/>
              <a:sym typeface="Georgia"/>
            </a:endParaRPr>
          </a:p>
        </p:txBody>
      </p:sp>
      <p:sp>
        <p:nvSpPr>
          <p:cNvPr id="457" name="Google Shape;457;p45"/>
          <p:cNvSpPr txBox="1">
            <a:spLocks noGrp="1"/>
          </p:cNvSpPr>
          <p:nvPr>
            <p:ph idx="1"/>
          </p:nvPr>
        </p:nvSpPr>
        <p:spPr>
          <a:xfrm>
            <a:off x="838200" y="1825625"/>
            <a:ext cx="9702800" cy="3843338"/>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dk1"/>
              </a:buClr>
              <a:buSzPct val="100000"/>
              <a:buNone/>
            </a:pPr>
            <a:r>
              <a:rPr lang="en-US" sz="2600" b="1">
                <a:latin typeface="Georgia"/>
                <a:ea typeface="Georgia"/>
                <a:cs typeface="Georgia"/>
                <a:sym typeface="Georgia"/>
              </a:rPr>
              <a:t>Cross-Border Impacts Data:</a:t>
            </a:r>
            <a:endParaRPr sz="2600">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sz="2200">
                <a:latin typeface="Georgia"/>
                <a:ea typeface="Georgia"/>
                <a:cs typeface="Georgia"/>
                <a:sym typeface="Georgia"/>
              </a:rPr>
              <a:t>Health Impacts: Transboundary air pollution contributes to respiratory diseases, cardiovascular problems, and premature deaths, particularly in densely populated areas.</a:t>
            </a:r>
            <a:endParaRPr sz="2200">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sz="2200">
                <a:latin typeface="Georgia"/>
                <a:ea typeface="Georgia"/>
                <a:cs typeface="Georgia"/>
                <a:sym typeface="Georgia"/>
              </a:rPr>
              <a:t>Environmental Degradation: Pollution deposition can harm ecosystems, soil quality, water bodies, and biodiversity, affecting agriculture, wildlife, and natural habitats.</a:t>
            </a:r>
            <a:endParaRPr sz="2200">
              <a:latin typeface="Georgia"/>
              <a:ea typeface="Georgia"/>
              <a:cs typeface="Georgia"/>
              <a:sym typeface="Georgia"/>
            </a:endParaRPr>
          </a:p>
          <a:p>
            <a:pPr marL="0" lvl="0" indent="0" algn="l" rtl="0">
              <a:lnSpc>
                <a:spcPct val="90000"/>
              </a:lnSpc>
              <a:spcBef>
                <a:spcPts val="1000"/>
              </a:spcBef>
              <a:spcAft>
                <a:spcPts val="0"/>
              </a:spcAft>
              <a:buClr>
                <a:schemeClr val="dk1"/>
              </a:buClr>
              <a:buSzPct val="100000"/>
              <a:buNone/>
            </a:pPr>
            <a:r>
              <a:rPr lang="en-US" sz="2600" b="1">
                <a:latin typeface="Georgia"/>
                <a:ea typeface="Georgia"/>
                <a:cs typeface="Georgia"/>
                <a:sym typeface="Georgia"/>
              </a:rPr>
              <a:t>Collaborative Initiatives Data</a:t>
            </a:r>
            <a:r>
              <a:rPr lang="en-US" b="1">
                <a:latin typeface="Georgia"/>
                <a:ea typeface="Georgia"/>
                <a:cs typeface="Georgia"/>
                <a:sym typeface="Georgia"/>
              </a:rPr>
              <a:t>:</a:t>
            </a:r>
            <a:endParaRPr>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sz="2200">
                <a:latin typeface="Georgia"/>
                <a:ea typeface="Georgia"/>
                <a:cs typeface="Georgia"/>
                <a:sym typeface="Georgia"/>
              </a:rPr>
              <a:t>International Cooperation: Collaborative efforts include information sharing, technology transfer, emission reduction targets, and joint monitoring and research projects.</a:t>
            </a:r>
            <a:endParaRPr sz="2200">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sz="2200">
                <a:latin typeface="Georgia"/>
                <a:ea typeface="Georgia"/>
                <a:cs typeface="Georgia"/>
                <a:sym typeface="Georgia"/>
              </a:rPr>
              <a:t>Challenges: Despite progress, challenges such as inadequate funding, limited enforcement mechanisms, and disparities in regulatory standards hinder effective global cooperation in addressing transboundary air pollution.</a:t>
            </a:r>
            <a:endParaRPr sz="2200">
              <a:latin typeface="Georgia"/>
              <a:ea typeface="Georgia"/>
              <a:cs typeface="Georgia"/>
              <a:sym typeface="Georgia"/>
            </a:endParaRPr>
          </a:p>
          <a:p>
            <a:pPr marL="457200" lvl="1" indent="0" algn="l" rtl="0">
              <a:lnSpc>
                <a:spcPct val="90000"/>
              </a:lnSpc>
              <a:spcBef>
                <a:spcPts val="500"/>
              </a:spcBef>
              <a:spcAft>
                <a:spcPts val="0"/>
              </a:spcAft>
              <a:buClr>
                <a:schemeClr val="dk1"/>
              </a:buClr>
              <a:buSzPct val="100000"/>
              <a:buNone/>
            </a:pPr>
            <a:endParaRPr/>
          </a:p>
          <a:p>
            <a:pPr marL="228600" lvl="0" indent="-64135" algn="l" rtl="0">
              <a:lnSpc>
                <a:spcPct val="90000"/>
              </a:lnSpc>
              <a:spcBef>
                <a:spcPts val="1000"/>
              </a:spcBef>
              <a:spcAft>
                <a:spcPts val="0"/>
              </a:spcAft>
              <a:buClr>
                <a:schemeClr val="dk1"/>
              </a:buClr>
              <a:buSzPct val="100000"/>
              <a:buNone/>
            </a:pPr>
            <a:endParaRPr>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CF4D4"/>
        </a:solidFill>
        <a:effectLst/>
      </p:bgPr>
    </p:bg>
    <p:spTree>
      <p:nvGrpSpPr>
        <p:cNvPr id="1" name="Shape 461"/>
        <p:cNvGrpSpPr/>
        <p:nvPr/>
      </p:nvGrpSpPr>
      <p:grpSpPr>
        <a:xfrm>
          <a:off x="0" y="0"/>
          <a:ext cx="0" cy="0"/>
          <a:chOff x="0" y="0"/>
          <a:chExt cx="0" cy="0"/>
        </a:xfrm>
      </p:grpSpPr>
      <p:sp>
        <p:nvSpPr>
          <p:cNvPr id="462" name="Google Shape;462;p46"/>
          <p:cNvSpPr/>
          <p:nvPr/>
        </p:nvSpPr>
        <p:spPr>
          <a:xfrm>
            <a:off x="0" y="0"/>
            <a:ext cx="12188952" cy="6858000"/>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3" name="Google Shape;463;p46"/>
          <p:cNvSpPr txBox="1">
            <a:spLocks noGrp="1"/>
          </p:cNvSpPr>
          <p:nvPr>
            <p:ph type="title"/>
          </p:nvPr>
        </p:nvSpPr>
        <p:spPr>
          <a:xfrm>
            <a:off x="538019"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a:t> Acid Rain Overview</a:t>
            </a:r>
            <a:endParaRPr/>
          </a:p>
        </p:txBody>
      </p:sp>
      <p:sp>
        <p:nvSpPr>
          <p:cNvPr id="464" name="Google Shape;464;p46"/>
          <p:cNvSpPr txBox="1">
            <a:spLocks noGrp="1"/>
          </p:cNvSpPr>
          <p:nvPr>
            <p:ph idx="1"/>
          </p:nvPr>
        </p:nvSpPr>
        <p:spPr>
          <a:xfrm>
            <a:off x="716280" y="1784657"/>
            <a:ext cx="4741541" cy="4392306"/>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Clr>
                <a:schemeClr val="dk1"/>
              </a:buClr>
              <a:buSzPts val="1600"/>
              <a:buChar char="•"/>
            </a:pPr>
            <a:r>
              <a:rPr lang="en-US" sz="1600" b="1">
                <a:latin typeface="Georgia"/>
                <a:ea typeface="Georgia"/>
                <a:cs typeface="Georgia"/>
                <a:sym typeface="Georgia"/>
              </a:rPr>
              <a:t>Introduction to Acid Rain:</a:t>
            </a:r>
            <a:endParaRPr sz="16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600"/>
              <a:buChar char="•"/>
            </a:pPr>
            <a:r>
              <a:rPr lang="en-US" sz="1600">
                <a:latin typeface="Georgia"/>
                <a:ea typeface="Georgia"/>
                <a:cs typeface="Georgia"/>
                <a:sym typeface="Georgia"/>
              </a:rPr>
              <a:t>Acid rain is precipitation (rain, snow, fog) with elevated acidity levels, primarily caused by emissions of sulfur dioxide (SO2) and nitrogen oxides (NOx) into the atmosphere.</a:t>
            </a:r>
            <a:endParaRPr sz="16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1600"/>
              <a:buChar char="•"/>
            </a:pPr>
            <a:r>
              <a:rPr lang="en-US" sz="1600" b="1">
                <a:latin typeface="Georgia"/>
                <a:ea typeface="Georgia"/>
                <a:cs typeface="Georgia"/>
                <a:sym typeface="Georgia"/>
              </a:rPr>
              <a:t>Causes and Consequences Data:</a:t>
            </a:r>
            <a:endParaRPr sz="16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600"/>
              <a:buChar char="•"/>
            </a:pPr>
            <a:r>
              <a:rPr lang="en-US" sz="1600">
                <a:latin typeface="Georgia"/>
                <a:ea typeface="Georgia"/>
                <a:cs typeface="Georgia"/>
                <a:sym typeface="Georgia"/>
              </a:rPr>
              <a:t>Emission Levels: High levels of sulfur dioxide and nitrogen oxides from human activities such as burning fossil fuels, industrial processes, and transportation contribute to the formation of acid rain.</a:t>
            </a:r>
            <a:endParaRPr sz="16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600"/>
              <a:buChar char="•"/>
            </a:pPr>
            <a:r>
              <a:rPr lang="en-US" sz="1600">
                <a:latin typeface="Georgia"/>
                <a:ea typeface="Georgia"/>
                <a:cs typeface="Georgia"/>
                <a:sym typeface="Georgia"/>
              </a:rPr>
              <a:t>Consequences: Acid rain damages ecosystems, corrodes buildings and infrastructure, harms aquatic life, and affects human health.</a:t>
            </a:r>
            <a:endParaRPr sz="1600">
              <a:latin typeface="Georgia"/>
              <a:ea typeface="Georgia"/>
              <a:cs typeface="Georgia"/>
              <a:sym typeface="Georgia"/>
            </a:endParaRPr>
          </a:p>
          <a:p>
            <a:pPr marL="228600" lvl="0" indent="-139700" algn="l" rtl="0">
              <a:lnSpc>
                <a:spcPct val="90000"/>
              </a:lnSpc>
              <a:spcBef>
                <a:spcPts val="1000"/>
              </a:spcBef>
              <a:spcAft>
                <a:spcPts val="0"/>
              </a:spcAft>
              <a:buClr>
                <a:schemeClr val="dk1"/>
              </a:buClr>
              <a:buSzPts val="1400"/>
              <a:buNone/>
            </a:pPr>
            <a:endParaRPr sz="1400">
              <a:latin typeface="Georgia"/>
              <a:ea typeface="Georgia"/>
              <a:cs typeface="Georgia"/>
              <a:sym typeface="Georgia"/>
            </a:endParaRPr>
          </a:p>
        </p:txBody>
      </p:sp>
      <p:pic>
        <p:nvPicPr>
          <p:cNvPr id="465" name="Google Shape;465;p46"/>
          <p:cNvPicPr preferRelativeResize="0"/>
          <p:nvPr/>
        </p:nvPicPr>
        <p:blipFill rotWithShape="1">
          <a:blip r:embed="rId3">
            <a:alphaModFix/>
          </a:blip>
          <a:srcRect l="168" r="-168" b="8431"/>
          <a:stretch/>
        </p:blipFill>
        <p:spPr>
          <a:xfrm>
            <a:off x="5726544" y="0"/>
            <a:ext cx="6465462" cy="68570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en-US" sz="3600" b="1"/>
              <a:t>Impact and Interventions</a:t>
            </a:r>
            <a:endParaRPr sz="3600"/>
          </a:p>
        </p:txBody>
      </p:sp>
      <p:sp>
        <p:nvSpPr>
          <p:cNvPr id="471" name="Google Shape;471;p47"/>
          <p:cNvSpPr txBox="1">
            <a:spLocks noGrp="1"/>
          </p:cNvSpPr>
          <p:nvPr>
            <p:ph idx="1"/>
          </p:nvPr>
        </p:nvSpPr>
        <p:spPr>
          <a:prstGeom prst="rect">
            <a:avLst/>
          </a:prstGeom>
          <a:noFill/>
          <a:ln>
            <a:noFill/>
          </a:ln>
        </p:spPr>
        <p:txBody>
          <a:bodyPr spcFirstLastPara="1" wrap="square" lIns="91425" tIns="45700" rIns="91425" bIns="45700" anchor="t" anchorCtr="0">
            <a:normAutofit fontScale="92500" lnSpcReduction="20000"/>
          </a:bodyPr>
          <a:lstStyle/>
          <a:p>
            <a:pPr marL="457200" lvl="0" indent="-457200" algn="l" rtl="0">
              <a:lnSpc>
                <a:spcPct val="90000"/>
              </a:lnSpc>
              <a:spcBef>
                <a:spcPts val="0"/>
              </a:spcBef>
              <a:spcAft>
                <a:spcPts val="0"/>
              </a:spcAft>
              <a:buClr>
                <a:schemeClr val="dk1"/>
              </a:buClr>
              <a:buSzPct val="100000"/>
              <a:buChar char="•"/>
            </a:pPr>
            <a:r>
              <a:rPr lang="en-US" b="1">
                <a:latin typeface="Georgia"/>
                <a:ea typeface="Georgia"/>
                <a:cs typeface="Georgia"/>
                <a:sym typeface="Georgia"/>
              </a:rPr>
              <a:t>Acidification Effects on Soil and Water Data:</a:t>
            </a:r>
            <a:endParaRPr>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a:latin typeface="Georgia"/>
                <a:ea typeface="Georgia"/>
                <a:cs typeface="Georgia"/>
                <a:sym typeface="Georgia"/>
              </a:rPr>
              <a:t>Soil Acidification: Acid rain lowers soil pH levels, leaches nutrients, and damages plant roots, impacting agricultural productivity and soil fertility.</a:t>
            </a:r>
            <a:endParaRPr>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a:latin typeface="Georgia"/>
                <a:ea typeface="Georgia"/>
                <a:cs typeface="Georgia"/>
                <a:sym typeface="Georgia"/>
              </a:rPr>
              <a:t>Water Acidification: Acid rain acidifies freshwater bodies, lakes, and streams, endangering aquatic life and disrupting aquatic ecosystems.</a:t>
            </a:r>
            <a:endParaRPr>
              <a:latin typeface="Georgia"/>
              <a:ea typeface="Georgia"/>
              <a:cs typeface="Georgia"/>
              <a:sym typeface="Georgia"/>
            </a:endParaRPr>
          </a:p>
          <a:p>
            <a:pPr marL="228600" lvl="0" indent="-228600" algn="l" rtl="0">
              <a:lnSpc>
                <a:spcPct val="90000"/>
              </a:lnSpc>
              <a:spcBef>
                <a:spcPts val="1000"/>
              </a:spcBef>
              <a:spcAft>
                <a:spcPts val="0"/>
              </a:spcAft>
              <a:buClr>
                <a:schemeClr val="dk1"/>
              </a:buClr>
              <a:buSzPct val="100000"/>
              <a:buChar char="•"/>
            </a:pPr>
            <a:r>
              <a:rPr lang="en-US" b="1">
                <a:latin typeface="Georgia"/>
                <a:ea typeface="Georgia"/>
                <a:cs typeface="Georgia"/>
                <a:sym typeface="Georgia"/>
              </a:rPr>
              <a:t>  Technological Interventions:</a:t>
            </a:r>
            <a:endParaRPr>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a:latin typeface="Georgia"/>
                <a:ea typeface="Georgia"/>
                <a:cs typeface="Georgia"/>
                <a:sym typeface="Georgia"/>
              </a:rPr>
              <a:t>Innovations: Technologies such as flue gas desulfurization (FGD), selective catalytic reduction (SCR), and low-emission vehicles help reduce sulfur dioxide and nitrogen oxide emissions, mitigating acid rain effects.</a:t>
            </a:r>
            <a:endParaRPr>
              <a:latin typeface="Georgia"/>
              <a:ea typeface="Georgia"/>
              <a:cs typeface="Georgia"/>
              <a:sym typeface="Georgia"/>
            </a:endParaRPr>
          </a:p>
          <a:p>
            <a:pPr marL="685800" lvl="1" indent="-228600" algn="l" rtl="0">
              <a:lnSpc>
                <a:spcPct val="90000"/>
              </a:lnSpc>
              <a:spcBef>
                <a:spcPts val="500"/>
              </a:spcBef>
              <a:spcAft>
                <a:spcPts val="0"/>
              </a:spcAft>
              <a:buClr>
                <a:schemeClr val="dk1"/>
              </a:buClr>
              <a:buSzPct val="100000"/>
              <a:buChar char="•"/>
            </a:pPr>
            <a:r>
              <a:rPr lang="en-US">
                <a:latin typeface="Georgia"/>
                <a:ea typeface="Georgia"/>
                <a:cs typeface="Georgia"/>
                <a:sym typeface="Georgia"/>
              </a:rPr>
              <a:t>Sustainable Practices: Implementing renewable energy sources, promoting energy efficiency, and adopting cleaner production methods contribute to reducing air pollution and combating acid rain.</a:t>
            </a:r>
            <a:endParaRPr>
              <a:latin typeface="Georgia"/>
              <a:ea typeface="Georgia"/>
              <a:cs typeface="Georgia"/>
              <a:sym typeface="Georgia"/>
            </a:endParaRPr>
          </a:p>
          <a:p>
            <a:pPr marL="228600" lvl="0" indent="-64135" algn="l" rtl="0">
              <a:lnSpc>
                <a:spcPct val="90000"/>
              </a:lnSpc>
              <a:spcBef>
                <a:spcPts val="1000"/>
              </a:spcBef>
              <a:spcAft>
                <a:spcPts val="0"/>
              </a:spcAft>
              <a:buClr>
                <a:schemeClr val="dk1"/>
              </a:buClr>
              <a:buSzPct val="100000"/>
              <a:buNone/>
            </a:pPr>
            <a:endParaRPr>
              <a:latin typeface="Georgia"/>
              <a:ea typeface="Georgia"/>
              <a:cs typeface="Georgia"/>
              <a:sym typeface="Georgia"/>
            </a:endParaRPr>
          </a:p>
        </p:txBody>
      </p:sp>
      <p:pic>
        <p:nvPicPr>
          <p:cNvPr id="472" name="Google Shape;472;p47" descr="Acid Rain Effects On Buildings - Effect Choices"/>
          <p:cNvPicPr preferRelativeResize="0"/>
          <p:nvPr/>
        </p:nvPicPr>
        <p:blipFill rotWithShape="1">
          <a:blip r:embed="rId3">
            <a:alphaModFix/>
          </a:blip>
          <a:srcRect/>
          <a:stretch/>
        </p:blipFill>
        <p:spPr>
          <a:xfrm>
            <a:off x="9013306" y="402890"/>
            <a:ext cx="2982882" cy="17443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CF4D4"/>
        </a:solidFill>
        <a:effectLst/>
      </p:bgPr>
    </p:bg>
    <p:spTree>
      <p:nvGrpSpPr>
        <p:cNvPr id="1" name="Shape 476"/>
        <p:cNvGrpSpPr/>
        <p:nvPr/>
      </p:nvGrpSpPr>
      <p:grpSpPr>
        <a:xfrm>
          <a:off x="0" y="0"/>
          <a:ext cx="0" cy="0"/>
          <a:chOff x="0" y="0"/>
          <a:chExt cx="0" cy="0"/>
        </a:xfrm>
      </p:grpSpPr>
      <p:sp>
        <p:nvSpPr>
          <p:cNvPr id="477" name="Google Shape;477;p48"/>
          <p:cNvSpPr/>
          <p:nvPr/>
        </p:nvSpPr>
        <p:spPr>
          <a:xfrm>
            <a:off x="0" y="0"/>
            <a:ext cx="12188952" cy="6858000"/>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48"/>
          <p:cNvSpPr txBox="1">
            <a:spLocks noGrp="1"/>
          </p:cNvSpPr>
          <p:nvPr>
            <p:ph type="title"/>
          </p:nvPr>
        </p:nvSpPr>
        <p:spPr>
          <a:xfrm>
            <a:off x="838201" y="365125"/>
            <a:ext cx="5251316"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Play"/>
              <a:buNone/>
            </a:pPr>
            <a:r>
              <a:rPr lang="en-US" b="1"/>
              <a:t>Understanding Smog</a:t>
            </a:r>
            <a:endParaRPr/>
          </a:p>
        </p:txBody>
      </p:sp>
      <p:sp>
        <p:nvSpPr>
          <p:cNvPr id="479" name="Google Shape;479;p48"/>
          <p:cNvSpPr txBox="1">
            <a:spLocks noGrp="1"/>
          </p:cNvSpPr>
          <p:nvPr>
            <p:ph idx="1"/>
          </p:nvPr>
        </p:nvSpPr>
        <p:spPr>
          <a:xfrm>
            <a:off x="828040" y="1754177"/>
            <a:ext cx="5249541" cy="442278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b="1">
                <a:latin typeface="Georgia"/>
                <a:ea typeface="Georgia"/>
                <a:cs typeface="Georgia"/>
                <a:sym typeface="Georgia"/>
              </a:rPr>
              <a:t>Introduction to Smog:</a:t>
            </a:r>
            <a:endParaRPr sz="18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800"/>
              <a:buChar char="•"/>
            </a:pPr>
            <a:r>
              <a:rPr lang="en-US" sz="1800">
                <a:latin typeface="Georgia"/>
                <a:ea typeface="Georgia"/>
                <a:cs typeface="Georgia"/>
                <a:sym typeface="Georgia"/>
              </a:rPr>
              <a:t>Smog is a type of air pollution characterized by a mixture of smoke and fog, often observed in urban areas with high levels of air pollution.</a:t>
            </a:r>
            <a:endParaRPr sz="1800">
              <a:latin typeface="Georgia"/>
              <a:ea typeface="Georgia"/>
              <a:cs typeface="Georgia"/>
              <a:sym typeface="Georgia"/>
            </a:endParaRPr>
          </a:p>
          <a:p>
            <a:pPr marL="0" lvl="0" indent="0" algn="l" rtl="0">
              <a:lnSpc>
                <a:spcPct val="90000"/>
              </a:lnSpc>
              <a:spcBef>
                <a:spcPts val="1000"/>
              </a:spcBef>
              <a:spcAft>
                <a:spcPts val="0"/>
              </a:spcAft>
              <a:buClr>
                <a:schemeClr val="dk1"/>
              </a:buClr>
              <a:buSzPts val="1800"/>
              <a:buNone/>
            </a:pPr>
            <a:r>
              <a:rPr lang="en-US" sz="1800" b="1">
                <a:latin typeface="Georgia"/>
                <a:ea typeface="Georgia"/>
                <a:cs typeface="Georgia"/>
                <a:sym typeface="Georgia"/>
              </a:rPr>
              <a:t>Formation and Types Data:</a:t>
            </a:r>
            <a:endParaRPr sz="18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800"/>
              <a:buChar char="•"/>
            </a:pPr>
            <a:r>
              <a:rPr lang="en-US" sz="1800">
                <a:latin typeface="Georgia"/>
                <a:ea typeface="Georgia"/>
                <a:cs typeface="Georgia"/>
                <a:sym typeface="Georgia"/>
              </a:rPr>
              <a:t>Factors: Smog formation is primarily influenced by vehicular emissions, industrial activities, and atmospheric conditions such as temperature inversions and stagnant air masses.</a:t>
            </a:r>
            <a:endParaRPr sz="1800">
              <a:latin typeface="Georgia"/>
              <a:ea typeface="Georgia"/>
              <a:cs typeface="Georgia"/>
              <a:sym typeface="Georgia"/>
            </a:endParaRPr>
          </a:p>
          <a:p>
            <a:pPr marL="685800" lvl="1" indent="-228600" algn="l" rtl="0">
              <a:lnSpc>
                <a:spcPct val="90000"/>
              </a:lnSpc>
              <a:spcBef>
                <a:spcPts val="500"/>
              </a:spcBef>
              <a:spcAft>
                <a:spcPts val="0"/>
              </a:spcAft>
              <a:buClr>
                <a:schemeClr val="dk1"/>
              </a:buClr>
              <a:buSzPts val="1800"/>
              <a:buChar char="•"/>
            </a:pPr>
            <a:r>
              <a:rPr lang="en-US" sz="1800">
                <a:latin typeface="Georgia"/>
                <a:ea typeface="Georgia"/>
                <a:cs typeface="Georgia"/>
                <a:sym typeface="Georgia"/>
              </a:rPr>
              <a:t>Types: There are two main types of smog: "classic" smog (resulting from industrial emissions and fog) and "photochemical" smog (formed by reactions between pollutants and sunlight).</a:t>
            </a:r>
            <a:endParaRPr sz="1800">
              <a:latin typeface="Georgia"/>
              <a:ea typeface="Georgia"/>
              <a:cs typeface="Georgia"/>
              <a:sym typeface="Georgia"/>
            </a:endParaRPr>
          </a:p>
          <a:p>
            <a:pPr marL="228600" lvl="0" indent="-114300" algn="l" rtl="0">
              <a:lnSpc>
                <a:spcPct val="90000"/>
              </a:lnSpc>
              <a:spcBef>
                <a:spcPts val="1000"/>
              </a:spcBef>
              <a:spcAft>
                <a:spcPts val="0"/>
              </a:spcAft>
              <a:buClr>
                <a:schemeClr val="dk1"/>
              </a:buClr>
              <a:buSzPts val="1800"/>
              <a:buNone/>
            </a:pPr>
            <a:endParaRPr sz="1800">
              <a:latin typeface="Georgia"/>
              <a:ea typeface="Georgia"/>
              <a:cs typeface="Georgia"/>
              <a:sym typeface="Georgia"/>
            </a:endParaRPr>
          </a:p>
        </p:txBody>
      </p:sp>
      <p:pic>
        <p:nvPicPr>
          <p:cNvPr id="480" name="Google Shape;480;p48"/>
          <p:cNvPicPr preferRelativeResize="0"/>
          <p:nvPr/>
        </p:nvPicPr>
        <p:blipFill rotWithShape="1">
          <a:blip r:embed="rId3">
            <a:alphaModFix/>
          </a:blip>
          <a:srcRect l="20221" r="33928" b="6250"/>
          <a:stretch/>
        </p:blipFill>
        <p:spPr>
          <a:xfrm>
            <a:off x="6229215" y="10"/>
            <a:ext cx="5962785" cy="6857990"/>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Play"/>
              <a:buNone/>
            </a:pPr>
            <a:r>
              <a:rPr lang="en-US" sz="3600" b="1"/>
              <a:t>Impact and Solutions</a:t>
            </a:r>
            <a:endParaRPr sz="3600"/>
          </a:p>
        </p:txBody>
      </p:sp>
      <p:sp>
        <p:nvSpPr>
          <p:cNvPr id="486" name="Google Shape;486;p49"/>
          <p:cNvSpPr txBox="1">
            <a:spLocks noGrp="1"/>
          </p:cNvSpPr>
          <p:nvPr>
            <p:ph idx="1"/>
          </p:nvPr>
        </p:nvSpPr>
        <p:spPr>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b="1"/>
              <a:t>Health and Environmental Impacts Data:</a:t>
            </a:r>
            <a:endParaRPr/>
          </a:p>
          <a:p>
            <a:pPr marL="685800" lvl="1" indent="-228600" algn="l" rtl="0">
              <a:lnSpc>
                <a:spcPct val="90000"/>
              </a:lnSpc>
              <a:spcBef>
                <a:spcPts val="500"/>
              </a:spcBef>
              <a:spcAft>
                <a:spcPts val="0"/>
              </a:spcAft>
              <a:buClr>
                <a:schemeClr val="dk1"/>
              </a:buClr>
              <a:buSzPct val="100000"/>
              <a:buChar char="•"/>
            </a:pPr>
            <a:r>
              <a:rPr lang="en-US"/>
              <a:t>Respiratory Illness Rates: Smog exacerbates respiratory conditions such as asthma, bronchitis, and lung infections, leading to increased hospitalizations and mortality rates.</a:t>
            </a:r>
            <a:endParaRPr/>
          </a:p>
          <a:p>
            <a:pPr marL="685800" lvl="1" indent="-228600" algn="l" rtl="0">
              <a:lnSpc>
                <a:spcPct val="90000"/>
              </a:lnSpc>
              <a:spcBef>
                <a:spcPts val="500"/>
              </a:spcBef>
              <a:spcAft>
                <a:spcPts val="0"/>
              </a:spcAft>
              <a:buClr>
                <a:schemeClr val="dk1"/>
              </a:buClr>
              <a:buSzPct val="100000"/>
              <a:buChar char="•"/>
            </a:pPr>
            <a:r>
              <a:rPr lang="en-US"/>
              <a:t>Visibility Data: Smog reduces visibility, posing risks to road safety, aviation, and outdoor activities, while also affecting scenic views and tourism.</a:t>
            </a:r>
            <a:endParaRPr/>
          </a:p>
          <a:p>
            <a:pPr marL="685800" lvl="1" indent="-99059" algn="l" rtl="0">
              <a:lnSpc>
                <a:spcPct val="90000"/>
              </a:lnSpc>
              <a:spcBef>
                <a:spcPts val="500"/>
              </a:spcBef>
              <a:spcAft>
                <a:spcPts val="0"/>
              </a:spcAft>
              <a:buClr>
                <a:schemeClr val="dk1"/>
              </a:buClr>
              <a:buSzPct val="100000"/>
              <a:buNone/>
            </a:pPr>
            <a:endParaRPr/>
          </a:p>
          <a:p>
            <a:pPr marL="228600" lvl="0" indent="-228600" algn="l" rtl="0">
              <a:lnSpc>
                <a:spcPct val="90000"/>
              </a:lnSpc>
              <a:spcBef>
                <a:spcPts val="1000"/>
              </a:spcBef>
              <a:spcAft>
                <a:spcPts val="0"/>
              </a:spcAft>
              <a:buClr>
                <a:schemeClr val="dk1"/>
              </a:buClr>
              <a:buSzPct val="100000"/>
              <a:buChar char="•"/>
            </a:pPr>
            <a:r>
              <a:rPr lang="en-US" b="1"/>
              <a:t>Urban Greening Initiatives:</a:t>
            </a:r>
            <a:endParaRPr/>
          </a:p>
          <a:p>
            <a:pPr marL="685800" lvl="1" indent="-228600" algn="l" rtl="0">
              <a:lnSpc>
                <a:spcPct val="90000"/>
              </a:lnSpc>
              <a:spcBef>
                <a:spcPts val="500"/>
              </a:spcBef>
              <a:spcAft>
                <a:spcPts val="0"/>
              </a:spcAft>
              <a:buClr>
                <a:schemeClr val="dk1"/>
              </a:buClr>
              <a:buSzPct val="100000"/>
              <a:buChar char="•"/>
            </a:pPr>
            <a:r>
              <a:rPr lang="en-US"/>
              <a:t>Nature-Based Solutions: Urban greening initiatives, including tree planting, green roofs, and green infrastructure, help absorb air pollutants, mitigate heat island effects, and improve air quality.</a:t>
            </a:r>
            <a:endParaRPr/>
          </a:p>
          <a:p>
            <a:pPr marL="685800" lvl="1" indent="-228600" algn="l" rtl="0">
              <a:lnSpc>
                <a:spcPct val="90000"/>
              </a:lnSpc>
              <a:spcBef>
                <a:spcPts val="500"/>
              </a:spcBef>
              <a:spcAft>
                <a:spcPts val="0"/>
              </a:spcAft>
              <a:buClr>
                <a:schemeClr val="dk1"/>
              </a:buClr>
              <a:buSzPct val="100000"/>
              <a:buChar char="•"/>
            </a:pPr>
            <a:r>
              <a:rPr lang="en-US"/>
              <a:t>Benefits: Enhancing urban green spaces not only combats smog but also promotes physical and mental well-being, biodiversity, and urban resilience to climate change.</a:t>
            </a:r>
            <a:endParaRPr/>
          </a:p>
          <a:p>
            <a:pPr marL="457200" lvl="1" indent="0" algn="l" rtl="0">
              <a:lnSpc>
                <a:spcPct val="90000"/>
              </a:lnSpc>
              <a:spcBef>
                <a:spcPts val="500"/>
              </a:spcBef>
              <a:spcAft>
                <a:spcPts val="0"/>
              </a:spcAft>
              <a:buClr>
                <a:schemeClr val="dk1"/>
              </a:buClr>
              <a:buSzPct val="100000"/>
              <a:buNone/>
            </a:pPr>
            <a:br>
              <a:rPr lang="en-US"/>
            </a:br>
            <a:endParaRPr/>
          </a:p>
          <a:p>
            <a:pPr marL="228600" lvl="0" indent="-7747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p:nvPr/>
        </p:nvSpPr>
        <p:spPr>
          <a:xfrm>
            <a:off x="0" y="0"/>
            <a:ext cx="12192000"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20" name="Google Shape;120;p5" descr="A dirt field with a factory in the background&#10;&#10;Description automatically generated"/>
          <p:cNvPicPr preferRelativeResize="0"/>
          <p:nvPr/>
        </p:nvPicPr>
        <p:blipFill rotWithShape="1">
          <a:blip r:embed="rId3">
            <a:alphaModFix/>
          </a:blip>
          <a:srcRect t="39812" r="1" b="30724"/>
          <a:stretch/>
        </p:blipFill>
        <p:spPr>
          <a:xfrm>
            <a:off x="4883025" y="10"/>
            <a:ext cx="7308975" cy="3364982"/>
          </a:xfrm>
          <a:custGeom>
            <a:avLst/>
            <a:gdLst/>
            <a:ahLst/>
            <a:cxnLst/>
            <a:rect l="l" t="t" r="r" b="b"/>
            <a:pathLst>
              <a:path w="7308975" h="3364992" extrusionOk="0">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ln>
            <a:noFill/>
          </a:ln>
        </p:spPr>
      </p:pic>
      <p:pic>
        <p:nvPicPr>
          <p:cNvPr id="121" name="Google Shape;121;p5" descr="A rocky area with a pile of debris and trees&#10;&#10;Description automatically generated"/>
          <p:cNvPicPr preferRelativeResize="0"/>
          <p:nvPr/>
        </p:nvPicPr>
        <p:blipFill rotWithShape="1">
          <a:blip r:embed="rId4">
            <a:alphaModFix/>
          </a:blip>
          <a:srcRect t="15513" r="-2" b="15512"/>
          <a:stretch/>
        </p:blipFill>
        <p:spPr>
          <a:xfrm>
            <a:off x="4883025" y="3493008"/>
            <a:ext cx="7308975" cy="3364992"/>
          </a:xfrm>
          <a:custGeom>
            <a:avLst/>
            <a:gdLst/>
            <a:ahLst/>
            <a:cxnLst/>
            <a:rect l="l" t="t" r="r" b="b"/>
            <a:pathLst>
              <a:path w="7308975" h="3364992" extrusionOk="0">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ln>
            <a:noFill/>
          </a:ln>
        </p:spPr>
      </p:pic>
      <p:sp>
        <p:nvSpPr>
          <p:cNvPr id="122" name="Google Shape;122;p5"/>
          <p:cNvSpPr/>
          <p:nvPr/>
        </p:nvSpPr>
        <p:spPr>
          <a:xfrm>
            <a:off x="0" y="0"/>
            <a:ext cx="6096001" cy="6858000"/>
          </a:xfrm>
          <a:custGeom>
            <a:avLst/>
            <a:gdLst/>
            <a:ahLst/>
            <a:cxnLst/>
            <a:rect l="l" t="t" r="r" b="b"/>
            <a:pathLst>
              <a:path w="6096001" h="6858000" extrusionOk="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solidFill>
            <a:srgbClr val="FCF4D4">
              <a:alpha val="46666"/>
            </a:srgbClr>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3" name="Google Shape;123;p5"/>
          <p:cNvSpPr/>
          <p:nvPr/>
        </p:nvSpPr>
        <p:spPr>
          <a:xfrm>
            <a:off x="1" y="0"/>
            <a:ext cx="6087332" cy="6858000"/>
          </a:xfrm>
          <a:custGeom>
            <a:avLst/>
            <a:gdLst/>
            <a:ahLst/>
            <a:cxnLst/>
            <a:rect l="l" t="t" r="r" b="b"/>
            <a:pathLst>
              <a:path w="6087332" h="6858000" extrusionOk="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4" name="Google Shape;124;p5"/>
          <p:cNvSpPr txBox="1">
            <a:spLocks noGrp="1"/>
          </p:cNvSpPr>
          <p:nvPr>
            <p:ph type="title"/>
          </p:nvPr>
        </p:nvSpPr>
        <p:spPr>
          <a:xfrm>
            <a:off x="448056" y="859536"/>
            <a:ext cx="4832802" cy="12435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400"/>
              <a:buFont typeface="Georgia"/>
              <a:buNone/>
            </a:pPr>
            <a:r>
              <a:rPr lang="en-US" sz="3400" b="1">
                <a:latin typeface="Georgia"/>
                <a:ea typeface="Georgia"/>
                <a:cs typeface="Georgia"/>
                <a:sym typeface="Georgia"/>
              </a:rPr>
              <a:t>Types</a:t>
            </a:r>
            <a:r>
              <a:rPr lang="en-US" sz="3400" b="1"/>
              <a:t> of </a:t>
            </a:r>
            <a:r>
              <a:rPr lang="en-US" sz="3400" b="1">
                <a:latin typeface="Georgia"/>
                <a:ea typeface="Georgia"/>
                <a:cs typeface="Georgia"/>
                <a:sym typeface="Georgia"/>
              </a:rPr>
              <a:t>Pollution</a:t>
            </a:r>
            <a:endParaRPr sz="3400">
              <a:latin typeface="Georgia"/>
              <a:ea typeface="Georgia"/>
              <a:cs typeface="Georgia"/>
              <a:sym typeface="Georgia"/>
            </a:endParaRPr>
          </a:p>
        </p:txBody>
      </p:sp>
      <p:sp>
        <p:nvSpPr>
          <p:cNvPr id="126" name="Google Shape;126;p5"/>
          <p:cNvSpPr txBox="1">
            <a:spLocks noGrp="1"/>
          </p:cNvSpPr>
          <p:nvPr>
            <p:ph idx="1"/>
          </p:nvPr>
        </p:nvSpPr>
        <p:spPr>
          <a:xfrm>
            <a:off x="448050" y="3050577"/>
            <a:ext cx="4832700" cy="31263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ct val="100000"/>
              <a:buNone/>
            </a:pPr>
            <a:r>
              <a:rPr lang="en-US" sz="1700" b="1">
                <a:latin typeface="Georgia"/>
                <a:ea typeface="Georgia"/>
                <a:cs typeface="Georgia"/>
                <a:sym typeface="Georgia"/>
              </a:rPr>
              <a:t>3. Soil Pollution:</a:t>
            </a:r>
            <a:endParaRPr sz="1700">
              <a:latin typeface="Georgia"/>
              <a:ea typeface="Georgia"/>
              <a:cs typeface="Georgia"/>
              <a:sym typeface="Georgia"/>
            </a:endParaRPr>
          </a:p>
          <a:p>
            <a:pPr marL="228600" lvl="0" indent="-220503" algn="l" rtl="0">
              <a:lnSpc>
                <a:spcPct val="90000"/>
              </a:lnSpc>
              <a:spcBef>
                <a:spcPts val="1000"/>
              </a:spcBef>
              <a:spcAft>
                <a:spcPts val="0"/>
              </a:spcAft>
              <a:buClr>
                <a:schemeClr val="dk1"/>
              </a:buClr>
              <a:buSzPct val="100000"/>
              <a:buFont typeface="Arial"/>
              <a:buChar char="•"/>
            </a:pPr>
            <a:r>
              <a:rPr lang="en-US" sz="1700">
                <a:latin typeface="Georgia"/>
                <a:ea typeface="Georgia"/>
                <a:cs typeface="Georgia"/>
                <a:sym typeface="Georgia"/>
              </a:rPr>
              <a:t>Soil pollution occurs when soil is contaminated with harmful substances like pesticides, heavy metals, industrial chemicals, and waste disposal.</a:t>
            </a:r>
            <a:endParaRPr/>
          </a:p>
          <a:p>
            <a:pPr marL="228600" lvl="0" indent="-220503" algn="l" rtl="0">
              <a:lnSpc>
                <a:spcPct val="90000"/>
              </a:lnSpc>
              <a:spcBef>
                <a:spcPts val="1000"/>
              </a:spcBef>
              <a:spcAft>
                <a:spcPts val="0"/>
              </a:spcAft>
              <a:buClr>
                <a:schemeClr val="dk1"/>
              </a:buClr>
              <a:buSzPct val="100000"/>
              <a:buFont typeface="Arial"/>
              <a:buChar char="•"/>
            </a:pPr>
            <a:r>
              <a:rPr lang="en-US" sz="1700">
                <a:latin typeface="Georgia"/>
                <a:ea typeface="Georgia"/>
                <a:cs typeface="Georgia"/>
                <a:sym typeface="Georgia"/>
              </a:rPr>
              <a:t>Activities such as improper waste disposal, industrial processes, mining, and agricultural practices contribute to soil contamination.</a:t>
            </a:r>
            <a:endParaRPr/>
          </a:p>
          <a:p>
            <a:pPr marL="228600" lvl="0" indent="-220503" algn="l" rtl="0">
              <a:lnSpc>
                <a:spcPct val="90000"/>
              </a:lnSpc>
              <a:spcBef>
                <a:spcPts val="1000"/>
              </a:spcBef>
              <a:spcAft>
                <a:spcPts val="0"/>
              </a:spcAft>
              <a:buClr>
                <a:schemeClr val="dk1"/>
              </a:buClr>
              <a:buSzPct val="100000"/>
              <a:buFont typeface="Arial"/>
              <a:buChar char="•"/>
            </a:pPr>
            <a:r>
              <a:rPr lang="en-US" sz="1700">
                <a:latin typeface="Georgia"/>
                <a:ea typeface="Georgia"/>
                <a:cs typeface="Georgia"/>
                <a:sym typeface="Georgia"/>
              </a:rPr>
              <a:t>Soil pollution impairs soil fertility, reduces crop yields, and poses health risks through the consumption of contaminated food and water.</a:t>
            </a:r>
            <a:endParaRPr/>
          </a:p>
          <a:p>
            <a:pPr marL="228600" lvl="0" indent="-120650" algn="l" rtl="0">
              <a:lnSpc>
                <a:spcPct val="90000"/>
              </a:lnSpc>
              <a:spcBef>
                <a:spcPts val="1000"/>
              </a:spcBef>
              <a:spcAft>
                <a:spcPts val="0"/>
              </a:spcAft>
              <a:buClr>
                <a:schemeClr val="dk1"/>
              </a:buClr>
              <a:buSzPct val="100000"/>
              <a:buFont typeface="Arial"/>
              <a:buNone/>
            </a:pPr>
            <a:endParaRPr sz="1700">
              <a:latin typeface="Georgia"/>
              <a:ea typeface="Georgia"/>
              <a:cs typeface="Georgia"/>
              <a:sym typeface="Georgia"/>
            </a:endParaRPr>
          </a:p>
        </p:txBody>
      </p:sp>
      <p:sp>
        <p:nvSpPr>
          <p:cNvPr id="125" name="Google Shape;125;p5"/>
          <p:cNvSpPr/>
          <p:nvPr/>
        </p:nvSpPr>
        <p:spPr>
          <a:xfrm>
            <a:off x="449544" y="2194560"/>
            <a:ext cx="4892040" cy="18288"/>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7" name="Google Shape;127;p5"/>
          <p:cNvSpPr txBox="1"/>
          <p:nvPr/>
        </p:nvSpPr>
        <p:spPr>
          <a:xfrm>
            <a:off x="162375" y="2103125"/>
            <a:ext cx="8916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Types of Pollution- air, noise, water, soil, municipal solid waste, hazardous waste; Transboundary air pollution; Acid rain; Smog.</a:t>
            </a:r>
            <a:r>
              <a:rPr lang="en-US" sz="1800" b="0" i="0" u="none" strike="noStrike" cap="none">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0"/>
          <p:cNvSpPr txBox="1">
            <a:spLocks noGrp="1"/>
          </p:cNvSpPr>
          <p:nvPr>
            <p:ph type="title"/>
          </p:nvPr>
        </p:nvSpPr>
        <p:spPr>
          <a:xfrm>
            <a:off x="706120" y="202565"/>
            <a:ext cx="10515600" cy="8988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Georgia"/>
              <a:buNone/>
            </a:pPr>
            <a:r>
              <a:rPr lang="en-US" sz="3600" b="1">
                <a:latin typeface="Georgia"/>
                <a:ea typeface="Georgia"/>
                <a:cs typeface="Georgia"/>
                <a:sym typeface="Georgia"/>
              </a:rPr>
              <a:t>Conclusion: </a:t>
            </a:r>
            <a:endParaRPr sz="4000">
              <a:latin typeface="Georgia"/>
              <a:ea typeface="Georgia"/>
              <a:cs typeface="Georgia"/>
              <a:sym typeface="Georgia"/>
            </a:endParaRPr>
          </a:p>
        </p:txBody>
      </p:sp>
      <p:sp>
        <p:nvSpPr>
          <p:cNvPr id="492" name="Google Shape;492;p50"/>
          <p:cNvSpPr txBox="1">
            <a:spLocks noGrp="1"/>
          </p:cNvSpPr>
          <p:nvPr>
            <p:ph idx="1"/>
          </p:nvPr>
        </p:nvSpPr>
        <p:spPr>
          <a:xfrm>
            <a:off x="695960" y="1094105"/>
            <a:ext cx="10515600" cy="594645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1800" dirty="0">
                <a:latin typeface="Georgia"/>
                <a:ea typeface="Georgia"/>
                <a:cs typeface="Georgia"/>
                <a:sym typeface="Georgia"/>
              </a:rPr>
              <a:t>My presentation has explored the multifaceted issue of pollution and its far-reaching effects on our planet and well-being. Pollution poses significant challenges to environmental health, human health, and ecosystem integrity, including air and noise pollution, water, soil, and hazardous waste contamination. </a:t>
            </a:r>
            <a:endParaRPr dirty="0"/>
          </a:p>
          <a:p>
            <a:pPr marL="228600" lvl="0" indent="-228600" algn="l" rtl="0">
              <a:lnSpc>
                <a:spcPct val="90000"/>
              </a:lnSpc>
              <a:spcBef>
                <a:spcPts val="1000"/>
              </a:spcBef>
              <a:spcAft>
                <a:spcPts val="0"/>
              </a:spcAft>
              <a:buClr>
                <a:schemeClr val="dk1"/>
              </a:buClr>
              <a:buSzPct val="100000"/>
              <a:buChar char="•"/>
            </a:pPr>
            <a:r>
              <a:rPr lang="en-US" sz="1800" dirty="0">
                <a:latin typeface="Georgia"/>
                <a:ea typeface="Georgia"/>
                <a:cs typeface="Georgia"/>
                <a:sym typeface="Georgia"/>
              </a:rPr>
              <a:t> Global statistics on pollution-related health issues and ecosystem degradation underscore the urgency of addressing this pressing environmental concern. </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sz="1800" dirty="0">
                <a:latin typeface="Georgia"/>
                <a:ea typeface="Georgia"/>
                <a:cs typeface="Georgia"/>
                <a:sym typeface="Georgia"/>
              </a:rPr>
              <a:t>Similarly, noise pollution, water pollution, soil pollution, and municipal solid waste were analyzed, highlighting their respective sources, impacts, and management challenges.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sz="1800" dirty="0">
                <a:latin typeface="Georgia"/>
                <a:ea typeface="Georgia"/>
                <a:cs typeface="Georgia"/>
                <a:sym typeface="Georgia"/>
              </a:rPr>
              <a:t> </a:t>
            </a:r>
            <a:r>
              <a:rPr lang="en-US" sz="1800" b="1" dirty="0">
                <a:latin typeface="Georgia"/>
                <a:ea typeface="Georgia"/>
                <a:cs typeface="Georgia"/>
                <a:sym typeface="Georgia"/>
              </a:rPr>
              <a:t>International Cooperation and Solutions: </a:t>
            </a:r>
            <a:r>
              <a:rPr lang="en-US" sz="1800" dirty="0">
                <a:latin typeface="Georgia"/>
                <a:ea typeface="Georgia"/>
                <a:cs typeface="Georgia"/>
                <a:sym typeface="Georgia"/>
              </a:rPr>
              <a:t>Recognizing the transboundary nature of pollution, collaborative initiatives and international agreements are crucial for addressing pollution's regional and global impacts.</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sz="1800" dirty="0">
                <a:latin typeface="Georgia"/>
                <a:ea typeface="Georgia"/>
                <a:cs typeface="Georgia"/>
                <a:sym typeface="Georgia"/>
              </a:rPr>
              <a:t> From urban greening initiatives to technological innovations and sustainable practices, there's a wide array of solutions available to combat pollution and promote environmental sustainability.</a:t>
            </a:r>
            <a:endParaRPr dirty="0">
              <a:latin typeface="Arial"/>
              <a:ea typeface="Arial"/>
              <a:cs typeface="Arial"/>
              <a:sym typeface="Arial"/>
            </a:endParaRPr>
          </a:p>
          <a:p>
            <a:pPr marL="228600" lvl="0" indent="-228600" algn="l" rtl="0">
              <a:lnSpc>
                <a:spcPct val="90000"/>
              </a:lnSpc>
              <a:spcBef>
                <a:spcPts val="1000"/>
              </a:spcBef>
              <a:spcAft>
                <a:spcPts val="0"/>
              </a:spcAft>
              <a:buClr>
                <a:schemeClr val="dk1"/>
              </a:buClr>
              <a:buSzPct val="100000"/>
              <a:buChar char="•"/>
            </a:pPr>
            <a:r>
              <a:rPr lang="en-US" sz="1800" b="1" dirty="0">
                <a:latin typeface="Georgia"/>
                <a:ea typeface="Georgia"/>
                <a:cs typeface="Georgia"/>
                <a:sym typeface="Georgia"/>
              </a:rPr>
              <a:t>Call to Action:</a:t>
            </a:r>
            <a:r>
              <a:rPr lang="en-US" sz="1800" dirty="0">
                <a:latin typeface="Georgia"/>
                <a:ea typeface="Georgia"/>
                <a:cs typeface="Georgia"/>
                <a:sym typeface="Georgia"/>
              </a:rPr>
              <a:t> As stewards of the planet, it's imperative that we take collective action to mitigate pollution and safeguard our natural resources for future generations.</a:t>
            </a:r>
            <a:endParaRPr dirty="0">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800" dirty="0">
              <a:latin typeface="Georgia"/>
              <a:ea typeface="Georgia"/>
              <a:cs typeface="Georgia"/>
              <a:sym typeface="Georgia"/>
            </a:endParaRPr>
          </a:p>
          <a:p>
            <a:pPr marL="228600" lvl="0" indent="-64135" algn="l" rtl="0">
              <a:lnSpc>
                <a:spcPct val="90000"/>
              </a:lnSpc>
              <a:spcBef>
                <a:spcPts val="1000"/>
              </a:spcBef>
              <a:spcAft>
                <a:spcPts val="0"/>
              </a:spcAft>
              <a:buClr>
                <a:schemeClr val="dk1"/>
              </a:buClr>
              <a:buSzPct val="100000"/>
              <a:buNone/>
            </a:pPr>
            <a:endParaRPr dirty="0">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6"/>
        <p:cNvGrpSpPr/>
        <p:nvPr/>
      </p:nvGrpSpPr>
      <p:grpSpPr>
        <a:xfrm>
          <a:off x="0" y="0"/>
          <a:ext cx="0" cy="0"/>
          <a:chOff x="0" y="0"/>
          <a:chExt cx="0" cy="0"/>
        </a:xfrm>
      </p:grpSpPr>
      <p:sp>
        <p:nvSpPr>
          <p:cNvPr id="497" name="Google Shape;497;p5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8" name="Google Shape;498;p51"/>
          <p:cNvSpPr/>
          <p:nvPr/>
        </p:nvSpPr>
        <p:spPr>
          <a:xfrm>
            <a:off x="4770782" y="0"/>
            <a:ext cx="7421217" cy="6857999"/>
          </a:xfrm>
          <a:prstGeom prst="rect">
            <a:avLst/>
          </a:prstGeom>
          <a:solidFill>
            <a:srgbClr val="FCF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9" name="Google Shape;499;p51" descr="A road through a forest&#10;&#10;Description automatically generated"/>
          <p:cNvPicPr preferRelativeResize="0"/>
          <p:nvPr/>
        </p:nvPicPr>
        <p:blipFill rotWithShape="1">
          <a:blip r:embed="rId3">
            <a:alphaModFix/>
          </a:blip>
          <a:srcRect l="7778" r="16744"/>
          <a:stretch/>
        </p:blipFill>
        <p:spPr>
          <a:xfrm>
            <a:off x="20" y="10"/>
            <a:ext cx="6901711" cy="6857990"/>
          </a:xfrm>
          <a:custGeom>
            <a:avLst/>
            <a:gdLst/>
            <a:ahLst/>
            <a:cxnLst/>
            <a:rect l="l" t="t" r="r" b="b"/>
            <a:pathLst>
              <a:path w="6901731" h="6858000" extrusionOk="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ln>
            <a:noFill/>
          </a:ln>
        </p:spPr>
      </p:pic>
      <p:sp>
        <p:nvSpPr>
          <p:cNvPr id="500" name="Google Shape;500;p51"/>
          <p:cNvSpPr txBox="1">
            <a:spLocks noGrp="1"/>
          </p:cNvSpPr>
          <p:nvPr>
            <p:ph idx="1"/>
          </p:nvPr>
        </p:nvSpPr>
        <p:spPr>
          <a:xfrm>
            <a:off x="7320465" y="1533702"/>
            <a:ext cx="4475293" cy="456898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latin typeface="Georgia"/>
                <a:ea typeface="Georgia"/>
                <a:cs typeface="Georgia"/>
                <a:sym typeface="Georgia"/>
              </a:rPr>
              <a:t>In </a:t>
            </a:r>
            <a:r>
              <a:rPr lang="en-US" sz="2000" b="1">
                <a:latin typeface="Georgia"/>
                <a:ea typeface="Georgia"/>
                <a:cs typeface="Georgia"/>
                <a:sym typeface="Georgia"/>
              </a:rPr>
              <a:t>conclusion</a:t>
            </a:r>
            <a:r>
              <a:rPr lang="en-US" sz="2000">
                <a:latin typeface="Georgia"/>
                <a:ea typeface="Georgia"/>
                <a:cs typeface="Georgia"/>
                <a:sym typeface="Georgia"/>
              </a:rPr>
              <a:t>, tackling pollution requires a concerted effort at the local, national, and global levels. Let us commit to making environmentally conscious choices and advocating for policies that prioritize planetary health and sustainability. Together, we can build a cleaner, greener future for all. </a:t>
            </a:r>
            <a:endParaRPr sz="2000">
              <a:latin typeface="Arial"/>
              <a:ea typeface="Arial"/>
              <a:cs typeface="Arial"/>
              <a:sym typeface="Arial"/>
            </a:endParaRPr>
          </a:p>
          <a:p>
            <a:pPr marL="0" lvl="0" indent="0" algn="ctr" rtl="0">
              <a:lnSpc>
                <a:spcPct val="90000"/>
              </a:lnSpc>
              <a:spcBef>
                <a:spcPts val="1000"/>
              </a:spcBef>
              <a:spcAft>
                <a:spcPts val="0"/>
              </a:spcAft>
              <a:buClr>
                <a:schemeClr val="dk1"/>
              </a:buClr>
              <a:buSzPts val="2000"/>
              <a:buNone/>
            </a:pPr>
            <a:r>
              <a:rPr lang="en-US" sz="2000" b="1">
                <a:latin typeface="Georgia"/>
                <a:ea typeface="Georgia"/>
                <a:cs typeface="Georgia"/>
                <a:sym typeface="Georgia"/>
              </a:rPr>
              <a:t>Thank you.</a:t>
            </a:r>
            <a:endParaRPr sz="2000" b="1"/>
          </a:p>
        </p:txBody>
      </p:sp>
      <p:sp>
        <p:nvSpPr>
          <p:cNvPr id="501" name="Google Shape;501;p51"/>
          <p:cNvSpPr txBox="1"/>
          <p:nvPr/>
        </p:nvSpPr>
        <p:spPr>
          <a:xfrm>
            <a:off x="9561152" y="6657945"/>
            <a:ext cx="2630848" cy="200055"/>
          </a:xfrm>
          <a:prstGeom prst="rect">
            <a:avLst/>
          </a:prstGeom>
          <a:solidFill>
            <a:srgbClr val="000000"/>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700" u="sng">
                <a:solidFill>
                  <a:srgbClr val="FFFFFF"/>
                </a:solidFill>
                <a:latin typeface="Arial"/>
                <a:ea typeface="Arial"/>
                <a:cs typeface="Arial"/>
                <a:sym typeface="Arial"/>
                <a:hlinkClick r:id="rId4">
                  <a:extLst>
                    <a:ext uri="{A12FA001-AC4F-418D-AE19-62706E023703}">
                      <ahyp:hlinkClr xmlns:ahyp="http://schemas.microsoft.com/office/drawing/2018/hyperlinkcolor" val="tx"/>
                    </a:ext>
                  </a:extLst>
                </a:hlinkClick>
              </a:rPr>
              <a:t>This Photo</a:t>
            </a:r>
            <a:r>
              <a:rPr lang="en-US" sz="700">
                <a:solidFill>
                  <a:srgbClr val="FFFFFF"/>
                </a:solidFill>
                <a:latin typeface="Arial"/>
                <a:ea typeface="Arial"/>
                <a:cs typeface="Arial"/>
                <a:sym typeface="Arial"/>
              </a:rPr>
              <a:t> by Unknown author is licensed under </a:t>
            </a:r>
            <a:r>
              <a:rPr lang="en-US" sz="700" u="sng">
                <a:solidFill>
                  <a:srgbClr val="FFFFFF"/>
                </a:solidFill>
                <a:latin typeface="Arial"/>
                <a:ea typeface="Arial"/>
                <a:cs typeface="Arial"/>
                <a:sym typeface="Arial"/>
                <a:hlinkClick r:id="rId5">
                  <a:extLst>
                    <a:ext uri="{A12FA001-AC4F-418D-AE19-62706E023703}">
                      <ahyp:hlinkClr xmlns:ahyp="http://schemas.microsoft.com/office/drawing/2018/hyperlinkcolor" val="tx"/>
                    </a:ext>
                  </a:extLst>
                </a:hlinkClick>
              </a:rPr>
              <a:t>CC BY-NC-ND</a:t>
            </a:r>
            <a:r>
              <a:rPr lang="en-US" sz="700">
                <a:solidFill>
                  <a:srgbClr val="FFFFFF"/>
                </a:solidFill>
                <a:latin typeface="Arial"/>
                <a:ea typeface="Arial"/>
                <a:cs typeface="Arial"/>
                <a:sym typeface="Arial"/>
              </a:rPr>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2"/>
          <p:cNvSpPr txBox="1">
            <a:spLocks noGrp="1"/>
          </p:cNvSpPr>
          <p:nvPr>
            <p:ph idx="1"/>
          </p:nvPr>
        </p:nvSpPr>
        <p:spPr>
          <a:xfrm>
            <a:off x="2992120" y="809625"/>
            <a:ext cx="6868160" cy="558069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None/>
            </a:pPr>
            <a:r>
              <a:rPr lang="en-US" sz="4000" b="1" dirty="0">
                <a:latin typeface="Georgia"/>
                <a:ea typeface="Georgia"/>
                <a:cs typeface="Georgia"/>
                <a:sym typeface="Georgia"/>
              </a:rPr>
              <a:t>Thank You</a:t>
            </a:r>
          </a:p>
          <a:p>
            <a:pPr marL="0" lvl="0" indent="0" algn="ctr" rtl="0">
              <a:lnSpc>
                <a:spcPct val="90000"/>
              </a:lnSpc>
              <a:spcBef>
                <a:spcPts val="0"/>
              </a:spcBef>
              <a:spcAft>
                <a:spcPts val="0"/>
              </a:spcAft>
              <a:buClr>
                <a:schemeClr val="dk1"/>
              </a:buClr>
              <a:buSzPts val="3600"/>
              <a:buNone/>
            </a:pPr>
            <a:endParaRPr lang="en-US" sz="4000" b="1" dirty="0">
              <a:latin typeface="Georgia"/>
              <a:ea typeface="Georgia"/>
              <a:cs typeface="Georgia"/>
              <a:sym typeface="Georgia"/>
            </a:endParaRPr>
          </a:p>
          <a:p>
            <a:pPr marL="0" lvl="0" indent="0" algn="ctr" rtl="0">
              <a:lnSpc>
                <a:spcPct val="90000"/>
              </a:lnSpc>
              <a:spcBef>
                <a:spcPts val="0"/>
              </a:spcBef>
              <a:spcAft>
                <a:spcPts val="0"/>
              </a:spcAft>
              <a:buClr>
                <a:schemeClr val="dk1"/>
              </a:buClr>
              <a:buSzPts val="3600"/>
              <a:buNone/>
            </a:pPr>
            <a:endParaRPr lang="en-US" sz="4000" b="1" dirty="0">
              <a:latin typeface="Georgia"/>
              <a:ea typeface="Georgia"/>
              <a:cs typeface="Georgia"/>
              <a:sym typeface="Georgia"/>
            </a:endParaRPr>
          </a:p>
          <a:p>
            <a:pPr marL="0" lvl="0" indent="0" algn="l" rtl="0">
              <a:lnSpc>
                <a:spcPct val="90000"/>
              </a:lnSpc>
              <a:spcBef>
                <a:spcPts val="0"/>
              </a:spcBef>
              <a:spcAft>
                <a:spcPts val="0"/>
              </a:spcAft>
              <a:buClr>
                <a:schemeClr val="dk1"/>
              </a:buClr>
              <a:buSzPts val="3600"/>
              <a:buNone/>
            </a:pPr>
            <a:r>
              <a:rPr lang="en-US" b="1" dirty="0">
                <a:latin typeface="Georgia"/>
                <a:ea typeface="Georgia"/>
                <a:cs typeface="Georgia"/>
                <a:sym typeface="Georgia"/>
              </a:rPr>
              <a:t>Name: </a:t>
            </a:r>
            <a:r>
              <a:rPr lang="en-US" dirty="0">
                <a:latin typeface="Georgia"/>
                <a:ea typeface="Georgia"/>
                <a:cs typeface="Georgia"/>
                <a:sym typeface="Georgia"/>
              </a:rPr>
              <a:t>Mohammad  Wasi</a:t>
            </a:r>
            <a:endParaRPr dirty="0"/>
          </a:p>
          <a:p>
            <a:pPr marL="0" lvl="0" indent="0" algn="l" rtl="0">
              <a:lnSpc>
                <a:spcPct val="90000"/>
              </a:lnSpc>
              <a:spcBef>
                <a:spcPts val="1000"/>
              </a:spcBef>
              <a:spcAft>
                <a:spcPts val="0"/>
              </a:spcAft>
              <a:buClr>
                <a:schemeClr val="dk1"/>
              </a:buClr>
              <a:buSzPts val="3600"/>
              <a:buNone/>
            </a:pPr>
            <a:r>
              <a:rPr lang="en-US" b="1" dirty="0">
                <a:latin typeface="Georgia"/>
                <a:ea typeface="Georgia"/>
                <a:cs typeface="Georgia"/>
                <a:sym typeface="Georgia"/>
              </a:rPr>
              <a:t>Sap-Id:</a:t>
            </a:r>
            <a:r>
              <a:rPr lang="en-US" dirty="0">
                <a:latin typeface="Georgia"/>
                <a:ea typeface="Georgia"/>
                <a:cs typeface="Georgia"/>
                <a:sym typeface="Georgia"/>
              </a:rPr>
              <a:t> 500110709</a:t>
            </a:r>
            <a:endParaRPr dirty="0"/>
          </a:p>
          <a:p>
            <a:pPr marL="0" lvl="0" indent="0" algn="l" rtl="0">
              <a:lnSpc>
                <a:spcPct val="90000"/>
              </a:lnSpc>
              <a:spcBef>
                <a:spcPts val="1000"/>
              </a:spcBef>
              <a:spcAft>
                <a:spcPts val="0"/>
              </a:spcAft>
              <a:buClr>
                <a:schemeClr val="dk1"/>
              </a:buClr>
              <a:buSzPts val="3600"/>
              <a:buNone/>
            </a:pPr>
            <a:r>
              <a:rPr lang="en-US" b="1" dirty="0">
                <a:latin typeface="Georgia"/>
                <a:ea typeface="Georgia"/>
                <a:cs typeface="Georgia"/>
                <a:sym typeface="Georgia"/>
              </a:rPr>
              <a:t>Roll No:</a:t>
            </a:r>
            <a:r>
              <a:rPr lang="en-US" dirty="0">
                <a:latin typeface="Georgia"/>
                <a:ea typeface="Georgia"/>
                <a:cs typeface="Georgia"/>
                <a:sym typeface="Georgia"/>
              </a:rPr>
              <a:t> R2142221457</a:t>
            </a:r>
          </a:p>
          <a:p>
            <a:pPr marL="0" lvl="0" indent="0" algn="l" rtl="0">
              <a:lnSpc>
                <a:spcPct val="90000"/>
              </a:lnSpc>
              <a:spcBef>
                <a:spcPts val="1000"/>
              </a:spcBef>
              <a:spcAft>
                <a:spcPts val="0"/>
              </a:spcAft>
              <a:buClr>
                <a:schemeClr val="dk1"/>
              </a:buClr>
              <a:buSzPts val="3600"/>
              <a:buNone/>
            </a:pPr>
            <a:r>
              <a:rPr lang="en-US" b="1" dirty="0">
                <a:latin typeface="Georgia"/>
                <a:sym typeface="Georgia"/>
              </a:rPr>
              <a:t>Email ID </a:t>
            </a:r>
            <a:r>
              <a:rPr lang="en-US" dirty="0">
                <a:latin typeface="Georgia"/>
                <a:sym typeface="Georgia"/>
              </a:rPr>
              <a:t>: Wasi.110709@stu.upes.ac.in</a:t>
            </a:r>
            <a:endParaRPr dirty="0"/>
          </a:p>
          <a:p>
            <a:pPr marL="0" lvl="0" indent="0" algn="l" rtl="0">
              <a:lnSpc>
                <a:spcPct val="90000"/>
              </a:lnSpc>
              <a:spcBef>
                <a:spcPts val="1000"/>
              </a:spcBef>
              <a:spcAft>
                <a:spcPts val="0"/>
              </a:spcAft>
              <a:buClr>
                <a:schemeClr val="dk1"/>
              </a:buClr>
              <a:buSzPts val="3600"/>
              <a:buNone/>
            </a:pPr>
            <a:r>
              <a:rPr lang="en-US" b="1" dirty="0">
                <a:latin typeface="Georgia"/>
                <a:ea typeface="Georgia"/>
                <a:cs typeface="Georgia"/>
                <a:sym typeface="Georgia"/>
              </a:rPr>
              <a:t>Course:</a:t>
            </a:r>
            <a:r>
              <a:rPr lang="en-US" dirty="0">
                <a:latin typeface="Georgia"/>
                <a:ea typeface="Georgia"/>
                <a:cs typeface="Georgia"/>
                <a:sym typeface="Georgia"/>
              </a:rPr>
              <a:t> </a:t>
            </a:r>
            <a:r>
              <a:rPr lang="en-US" dirty="0" err="1">
                <a:latin typeface="Georgia"/>
                <a:ea typeface="Georgia"/>
                <a:cs typeface="Georgia"/>
                <a:sym typeface="Georgia"/>
              </a:rPr>
              <a:t>B.Tech</a:t>
            </a:r>
            <a:r>
              <a:rPr lang="en-US" dirty="0">
                <a:latin typeface="Georgia"/>
                <a:ea typeface="Georgia"/>
                <a:cs typeface="Georgia"/>
                <a:sym typeface="Georgia"/>
              </a:rPr>
              <a:t> CSE AIML</a:t>
            </a:r>
            <a:endParaRPr dirty="0"/>
          </a:p>
          <a:p>
            <a:pPr marL="0" lvl="0" indent="0" algn="l" rtl="0">
              <a:lnSpc>
                <a:spcPct val="90000"/>
              </a:lnSpc>
              <a:spcBef>
                <a:spcPts val="1000"/>
              </a:spcBef>
              <a:spcAft>
                <a:spcPts val="0"/>
              </a:spcAft>
              <a:buClr>
                <a:schemeClr val="dk1"/>
              </a:buClr>
              <a:buSzPts val="3600"/>
              <a:buNone/>
            </a:pPr>
            <a:r>
              <a:rPr lang="en-US" b="1" dirty="0">
                <a:latin typeface="Georgia"/>
                <a:ea typeface="Georgia"/>
                <a:cs typeface="Georgia"/>
                <a:sym typeface="Georgia"/>
              </a:rPr>
              <a:t>Batch:</a:t>
            </a:r>
            <a:r>
              <a:rPr lang="en-US" dirty="0">
                <a:latin typeface="Georgia"/>
                <a:ea typeface="Georgia"/>
                <a:cs typeface="Georgia"/>
                <a:sym typeface="Georgia"/>
              </a:rPr>
              <a:t> 8</a:t>
            </a:r>
          </a:p>
          <a:p>
            <a:pPr marL="0" lvl="0" indent="0" algn="l" rtl="0">
              <a:lnSpc>
                <a:spcPct val="90000"/>
              </a:lnSpc>
              <a:spcBef>
                <a:spcPts val="1000"/>
              </a:spcBef>
              <a:spcAft>
                <a:spcPts val="0"/>
              </a:spcAft>
              <a:buClr>
                <a:schemeClr val="dk1"/>
              </a:buClr>
              <a:buSzPts val="3600"/>
              <a:buNone/>
            </a:pPr>
            <a:r>
              <a:rPr lang="en-US" b="1" dirty="0">
                <a:latin typeface="Georgia"/>
                <a:sym typeface="Georgia"/>
              </a:rPr>
              <a:t>Submitted to </a:t>
            </a:r>
            <a:r>
              <a:rPr lang="en-US" dirty="0">
                <a:latin typeface="Georgia"/>
                <a:sym typeface="Georgia"/>
              </a:rPr>
              <a:t>: Balendu </a:t>
            </a:r>
            <a:r>
              <a:rPr lang="en-US" dirty="0" err="1">
                <a:latin typeface="Georgia"/>
                <a:sym typeface="Georgia"/>
              </a:rPr>
              <a:t>Shekher</a:t>
            </a:r>
            <a:r>
              <a:rPr lang="en-US" dirty="0">
                <a:latin typeface="Georgia"/>
                <a:sym typeface="Georgia"/>
              </a:rPr>
              <a:t> Giri</a:t>
            </a:r>
            <a:endParaRPr dirty="0"/>
          </a:p>
          <a:p>
            <a:pPr marL="0" lvl="0" indent="0" algn="l" rtl="0">
              <a:lnSpc>
                <a:spcPct val="90000"/>
              </a:lnSpc>
              <a:spcBef>
                <a:spcPts val="1000"/>
              </a:spcBef>
              <a:spcAft>
                <a:spcPts val="0"/>
              </a:spcAft>
              <a:buClr>
                <a:schemeClr val="dk1"/>
              </a:buClr>
              <a:buSzPts val="3600"/>
              <a:buNone/>
            </a:pPr>
            <a:endParaRPr sz="3600" dirty="0">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6"/>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6"/>
          <p:cNvSpPr txBox="1">
            <a:spLocks noGrp="1"/>
          </p:cNvSpPr>
          <p:nvPr>
            <p:ph type="title"/>
          </p:nvPr>
        </p:nvSpPr>
        <p:spPr>
          <a:xfrm>
            <a:off x="838201" y="345810"/>
            <a:ext cx="5055594"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Georgia"/>
              <a:buNone/>
            </a:pPr>
            <a:r>
              <a:rPr lang="en-US" sz="4000" b="1">
                <a:latin typeface="Georgia"/>
                <a:ea typeface="Georgia"/>
                <a:cs typeface="Georgia"/>
                <a:sym typeface="Georgia"/>
              </a:rPr>
              <a:t>Types</a:t>
            </a:r>
            <a:r>
              <a:rPr lang="en-US" sz="4000" b="1"/>
              <a:t> of </a:t>
            </a:r>
            <a:r>
              <a:rPr lang="en-US" sz="4000" b="1">
                <a:latin typeface="Georgia"/>
                <a:ea typeface="Georgia"/>
                <a:cs typeface="Georgia"/>
                <a:sym typeface="Georgia"/>
              </a:rPr>
              <a:t>Pollution</a:t>
            </a:r>
            <a:endParaRPr sz="4000">
              <a:latin typeface="Georgia"/>
              <a:ea typeface="Georgia"/>
              <a:cs typeface="Georgia"/>
              <a:sym typeface="Georgia"/>
            </a:endParaRPr>
          </a:p>
        </p:txBody>
      </p:sp>
      <p:sp>
        <p:nvSpPr>
          <p:cNvPr id="134" name="Google Shape;134;p6"/>
          <p:cNvSpPr txBox="1">
            <a:spLocks noGrp="1"/>
          </p:cNvSpPr>
          <p:nvPr>
            <p:ph idx="1"/>
          </p:nvPr>
        </p:nvSpPr>
        <p:spPr>
          <a:xfrm>
            <a:off x="838201" y="1825625"/>
            <a:ext cx="4795165"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000"/>
              <a:buNone/>
            </a:pPr>
            <a:r>
              <a:rPr lang="en-US" sz="2000" b="1">
                <a:latin typeface="Georgia"/>
                <a:ea typeface="Georgia"/>
                <a:cs typeface="Georgia"/>
                <a:sym typeface="Georgia"/>
              </a:rPr>
              <a:t>4. Noise Pollution:</a:t>
            </a:r>
            <a:endParaRPr sz="2000">
              <a:latin typeface="Georgia"/>
              <a:ea typeface="Georgia"/>
              <a:cs typeface="Georgia"/>
              <a:sym typeface="Georgia"/>
            </a:endParaRPr>
          </a:p>
          <a:p>
            <a:pPr marL="228600" lvl="0" indent="-22860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Noise pollution results from excessive noise levels in the environment, primarily generated by transportation, industrial activities, construction, and urbanization.</a:t>
            </a:r>
            <a:endParaRPr/>
          </a:p>
          <a:p>
            <a:pPr marL="228600" lvl="0" indent="-22860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Prolonged exposure to high noise levels can lead to hearing impairment, stress, sleep disturbances, and adverse effects on wildlife.</a:t>
            </a:r>
            <a:endParaRPr/>
          </a:p>
          <a:p>
            <a:pPr marL="228600" lvl="0" indent="-228600" algn="l" rtl="0">
              <a:lnSpc>
                <a:spcPct val="90000"/>
              </a:lnSpc>
              <a:spcBef>
                <a:spcPts val="1000"/>
              </a:spcBef>
              <a:spcAft>
                <a:spcPts val="0"/>
              </a:spcAft>
              <a:buClr>
                <a:schemeClr val="dk1"/>
              </a:buClr>
              <a:buSzPts val="2000"/>
              <a:buFont typeface="Arial"/>
              <a:buChar char="•"/>
            </a:pPr>
            <a:r>
              <a:rPr lang="en-US" sz="2000">
                <a:latin typeface="Georgia"/>
                <a:ea typeface="Georgia"/>
                <a:cs typeface="Georgia"/>
                <a:sym typeface="Georgia"/>
              </a:rPr>
              <a:t>Noise pollution disrupts natural habitats, communication patterns, and overall quality of life for humans and animals alike.</a:t>
            </a:r>
            <a:endParaRPr sz="2000">
              <a:latin typeface="Georgia"/>
              <a:ea typeface="Georgia"/>
              <a:cs typeface="Georgia"/>
              <a:sym typeface="Georgia"/>
            </a:endParaRPr>
          </a:p>
        </p:txBody>
      </p:sp>
      <p:pic>
        <p:nvPicPr>
          <p:cNvPr id="135" name="Google Shape;135;p6" descr="A person with his hands behind his head and a megaphone coming out of his head&#10;&#10;Description automatically generated"/>
          <p:cNvPicPr preferRelativeResize="0"/>
          <p:nvPr/>
        </p:nvPicPr>
        <p:blipFill rotWithShape="1">
          <a:blip r:embed="rId3">
            <a:alphaModFix/>
          </a:blip>
          <a:srcRect t="1162" b="11927"/>
          <a:stretch/>
        </p:blipFill>
        <p:spPr>
          <a:xfrm>
            <a:off x="6045200" y="10"/>
            <a:ext cx="3343282" cy="2905636"/>
          </a:xfrm>
          <a:custGeom>
            <a:avLst/>
            <a:gdLst/>
            <a:ahLst/>
            <a:cxnLst/>
            <a:rect l="l" t="t" r="r" b="b"/>
            <a:pathLst>
              <a:path w="3343282" h="2905646" extrusionOk="0">
                <a:moveTo>
                  <a:pt x="546801" y="0"/>
                </a:moveTo>
                <a:lnTo>
                  <a:pt x="2796481" y="0"/>
                </a:lnTo>
                <a:lnTo>
                  <a:pt x="2853670" y="51976"/>
                </a:lnTo>
                <a:cubicBezTo>
                  <a:pt x="3156177" y="354484"/>
                  <a:pt x="3343282" y="772394"/>
                  <a:pt x="3343282" y="1234005"/>
                </a:cubicBezTo>
                <a:cubicBezTo>
                  <a:pt x="3343282" y="2157227"/>
                  <a:pt x="2594863" y="2905646"/>
                  <a:pt x="1671641" y="2905646"/>
                </a:cubicBezTo>
                <a:cubicBezTo>
                  <a:pt x="748420" y="2905646"/>
                  <a:pt x="0" y="2157227"/>
                  <a:pt x="0" y="1234005"/>
                </a:cubicBezTo>
                <a:cubicBezTo>
                  <a:pt x="0" y="772394"/>
                  <a:pt x="187105" y="354484"/>
                  <a:pt x="489613" y="51976"/>
                </a:cubicBezTo>
                <a:close/>
              </a:path>
            </a:pathLst>
          </a:custGeom>
          <a:noFill/>
          <a:ln>
            <a:noFill/>
          </a:ln>
        </p:spPr>
      </p:pic>
      <p:pic>
        <p:nvPicPr>
          <p:cNvPr id="136" name="Google Shape;136;p6" descr="A person with hands behind head looking at a large speaker&#10;&#10;Description automatically generated"/>
          <p:cNvPicPr preferRelativeResize="0"/>
          <p:nvPr/>
        </p:nvPicPr>
        <p:blipFill rotWithShape="1">
          <a:blip r:embed="rId4">
            <a:alphaModFix/>
          </a:blip>
          <a:srcRect t="5383" r="-1" b="2739"/>
          <a:stretch/>
        </p:blipFill>
        <p:spPr>
          <a:xfrm>
            <a:off x="6172241" y="3154859"/>
            <a:ext cx="4030579" cy="3703141"/>
          </a:xfrm>
          <a:custGeom>
            <a:avLst/>
            <a:gdLst/>
            <a:ahLst/>
            <a:cxnLst/>
            <a:rect l="l" t="t" r="r" b="b"/>
            <a:pathLst>
              <a:path w="4030579" h="3703141" extrusionOk="0">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ln>
            <a:noFill/>
          </a:ln>
        </p:spPr>
      </p:pic>
      <p:pic>
        <p:nvPicPr>
          <p:cNvPr id="137" name="Google Shape;137;p6" descr="A person standing in front of a large speaker&#10;&#10;Description automatically generated"/>
          <p:cNvPicPr preferRelativeResize="0"/>
          <p:nvPr/>
        </p:nvPicPr>
        <p:blipFill rotWithShape="1">
          <a:blip r:embed="rId5">
            <a:alphaModFix/>
          </a:blip>
          <a:srcRect l="15045" r="15896" b="3"/>
          <a:stretch/>
        </p:blipFill>
        <p:spPr>
          <a:xfrm>
            <a:off x="9523005" y="10"/>
            <a:ext cx="2668994" cy="3864758"/>
          </a:xfrm>
          <a:custGeom>
            <a:avLst/>
            <a:gdLst/>
            <a:ahLst/>
            <a:cxnLst/>
            <a:rect l="l" t="t" r="r" b="b"/>
            <a:pathLst>
              <a:path w="2668994" h="3864768" extrusionOk="0">
                <a:moveTo>
                  <a:pt x="1215406" y="0"/>
                </a:moveTo>
                <a:lnTo>
                  <a:pt x="2668994" y="0"/>
                </a:lnTo>
                <a:lnTo>
                  <a:pt x="2668994" y="3754247"/>
                </a:lnTo>
                <a:lnTo>
                  <a:pt x="2614574" y="3774165"/>
                </a:lnTo>
                <a:cubicBezTo>
                  <a:pt x="2425260" y="3833048"/>
                  <a:pt x="2223979" y="3864768"/>
                  <a:pt x="2015289" y="3864768"/>
                </a:cubicBezTo>
                <a:cubicBezTo>
                  <a:pt x="902276" y="3864768"/>
                  <a:pt x="0" y="2962492"/>
                  <a:pt x="0" y="1849479"/>
                </a:cubicBezTo>
                <a:cubicBezTo>
                  <a:pt x="0" y="1084283"/>
                  <a:pt x="426467" y="418692"/>
                  <a:pt x="1054683" y="77425"/>
                </a:cubicBezTo>
                <a:close/>
              </a:path>
            </a:pathLst>
          </a:custGeom>
          <a:noFill/>
          <a:ln>
            <a:noFill/>
          </a:ln>
        </p:spPr>
      </p:pic>
      <p:pic>
        <p:nvPicPr>
          <p:cNvPr id="138" name="Google Shape;138;p6" descr="A person with a megaphone on his head&#10;&#10;Description automatically generated"/>
          <p:cNvPicPr preferRelativeResize="0"/>
          <p:nvPr/>
        </p:nvPicPr>
        <p:blipFill rotWithShape="1">
          <a:blip r:embed="rId6">
            <a:alphaModFix/>
          </a:blip>
          <a:srcRect l="20482" r="16937" b="3"/>
          <a:stretch/>
        </p:blipFill>
        <p:spPr>
          <a:xfrm>
            <a:off x="10404210" y="4001294"/>
            <a:ext cx="1787791" cy="2856706"/>
          </a:xfrm>
          <a:custGeom>
            <a:avLst/>
            <a:gdLst/>
            <a:ahLst/>
            <a:cxnLst/>
            <a:rect l="l" t="t" r="r" b="b"/>
            <a:pathLst>
              <a:path w="1787791" h="2856706" extrusionOk="0">
                <a:moveTo>
                  <a:pt x="1531941" y="0"/>
                </a:moveTo>
                <a:cubicBezTo>
                  <a:pt x="1584820" y="0"/>
                  <a:pt x="1637074" y="2679"/>
                  <a:pt x="1688573" y="7909"/>
                </a:cubicBezTo>
                <a:lnTo>
                  <a:pt x="1787791" y="23052"/>
                </a:lnTo>
                <a:lnTo>
                  <a:pt x="1787791" y="2856706"/>
                </a:lnTo>
                <a:lnTo>
                  <a:pt x="765053" y="2856706"/>
                </a:lnTo>
                <a:lnTo>
                  <a:pt x="675418" y="2802252"/>
                </a:lnTo>
                <a:cubicBezTo>
                  <a:pt x="267919" y="2526951"/>
                  <a:pt x="0" y="2060735"/>
                  <a:pt x="0" y="1531942"/>
                </a:cubicBezTo>
                <a:cubicBezTo>
                  <a:pt x="0" y="685873"/>
                  <a:pt x="685873" y="0"/>
                  <a:pt x="1531941" y="0"/>
                </a:cubicBez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838200" y="365125"/>
            <a:ext cx="10923430" cy="13470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Play"/>
              <a:buNone/>
            </a:pPr>
            <a:r>
              <a:rPr lang="en-US" sz="4000"/>
              <a:t>Historical Perspectives: Evolution of pollution challenges over time.</a:t>
            </a:r>
            <a:endParaRPr/>
          </a:p>
        </p:txBody>
      </p:sp>
      <p:sp>
        <p:nvSpPr>
          <p:cNvPr id="144" name="Google Shape;144;p7"/>
          <p:cNvSpPr txBox="1">
            <a:spLocks noGrp="1"/>
          </p:cNvSpPr>
          <p:nvPr>
            <p:ph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800"/>
              <a:buNone/>
            </a:pPr>
            <a:r>
              <a:rPr lang="en-US" sz="1800" b="1" dirty="0">
                <a:latin typeface="Georgia"/>
                <a:ea typeface="Georgia"/>
                <a:cs typeface="Georgia"/>
                <a:sym typeface="Georgia"/>
              </a:rPr>
              <a:t>Historical Perspectives</a:t>
            </a:r>
            <a:endParaRPr sz="1800" dirty="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800"/>
              <a:buChar char="•"/>
            </a:pPr>
            <a:r>
              <a:rPr lang="en-US" sz="1800" dirty="0">
                <a:solidFill>
                  <a:srgbClr val="0D0D0D"/>
                </a:solidFill>
                <a:latin typeface="Georgia"/>
                <a:ea typeface="Georgia"/>
                <a:cs typeface="Georgia"/>
                <a:sym typeface="Georgia"/>
              </a:rPr>
              <a:t>Throughout history, pollution challenges have evolved alongside human civilization, shaping the environment and impacting societies.</a:t>
            </a:r>
            <a:endParaRPr sz="1800" dirty="0">
              <a:latin typeface="Georgia"/>
              <a:ea typeface="Georgia"/>
              <a:cs typeface="Georgia"/>
              <a:sym typeface="Georgia"/>
            </a:endParaRPr>
          </a:p>
          <a:p>
            <a:pPr marL="0" lvl="0" indent="0" algn="l" rtl="0">
              <a:lnSpc>
                <a:spcPct val="90000"/>
              </a:lnSpc>
              <a:spcBef>
                <a:spcPts val="1000"/>
              </a:spcBef>
              <a:spcAft>
                <a:spcPts val="0"/>
              </a:spcAft>
              <a:buClr>
                <a:schemeClr val="dk1"/>
              </a:buClr>
              <a:buSzPts val="1800"/>
              <a:buNone/>
            </a:pPr>
            <a:r>
              <a:rPr lang="en-US" sz="1800" b="1" dirty="0">
                <a:latin typeface="Georgia"/>
                <a:ea typeface="Georgia"/>
                <a:cs typeface="Georgia"/>
                <a:sym typeface="Georgia"/>
              </a:rPr>
              <a:t>Ancient Civilizations</a:t>
            </a:r>
            <a:endParaRPr sz="1800" dirty="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800"/>
              <a:buChar char="•"/>
            </a:pPr>
            <a:r>
              <a:rPr lang="en-US" sz="1800" dirty="0">
                <a:solidFill>
                  <a:srgbClr val="0D0D0D"/>
                </a:solidFill>
                <a:latin typeface="Georgia"/>
                <a:ea typeface="Georgia"/>
                <a:cs typeface="Georgia"/>
                <a:sym typeface="Georgia"/>
              </a:rPr>
              <a:t>Early civilizations faced rudimentary pollution challenges, such as waste disposal and deforestation, leading to localized environmental degradation.</a:t>
            </a:r>
            <a:endParaRPr sz="1800" dirty="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800"/>
              <a:buChar char="•"/>
            </a:pPr>
            <a:r>
              <a:rPr lang="en-US" sz="1800" dirty="0">
                <a:solidFill>
                  <a:srgbClr val="0D0D0D"/>
                </a:solidFill>
                <a:latin typeface="Georgia"/>
                <a:ea typeface="Georgia"/>
                <a:cs typeface="Georgia"/>
                <a:sym typeface="Georgia"/>
              </a:rPr>
              <a:t>Practices like open waste dumping and clearing of forests for agriculture contributed to pollution, albeit on a smaller scale compared to later periods.</a:t>
            </a:r>
            <a:endParaRPr sz="1800" dirty="0">
              <a:latin typeface="Georgia"/>
              <a:ea typeface="Georgia"/>
              <a:cs typeface="Georgia"/>
              <a:sym typeface="Georgia"/>
            </a:endParaRPr>
          </a:p>
          <a:p>
            <a:pPr marL="0" lvl="0" indent="0" algn="l" rtl="0">
              <a:lnSpc>
                <a:spcPct val="90000"/>
              </a:lnSpc>
              <a:spcBef>
                <a:spcPts val="1000"/>
              </a:spcBef>
              <a:spcAft>
                <a:spcPts val="0"/>
              </a:spcAft>
              <a:buClr>
                <a:schemeClr val="dk1"/>
              </a:buClr>
              <a:buSzPts val="1800"/>
              <a:buNone/>
            </a:pPr>
            <a:r>
              <a:rPr lang="en-US" sz="1800" b="1" dirty="0">
                <a:latin typeface="Georgia"/>
                <a:ea typeface="Georgia"/>
                <a:cs typeface="Georgia"/>
                <a:sym typeface="Georgia"/>
              </a:rPr>
              <a:t>Pre-Industrial Era</a:t>
            </a:r>
            <a:endParaRPr sz="1800" dirty="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800"/>
              <a:buChar char="•"/>
            </a:pPr>
            <a:r>
              <a:rPr lang="en-US" sz="1800" dirty="0">
                <a:solidFill>
                  <a:srgbClr val="0D0D0D"/>
                </a:solidFill>
                <a:latin typeface="Georgia"/>
                <a:ea typeface="Georgia"/>
                <a:cs typeface="Georgia"/>
                <a:sym typeface="Georgia"/>
              </a:rPr>
              <a:t>Pollution remained relatively limited during the pre-industrial era, but began to intensify with early industrial activities like mining, metalworking, and agricultural expansion.</a:t>
            </a:r>
            <a:endParaRPr sz="1800" dirty="0">
              <a:latin typeface="Georgia"/>
              <a:ea typeface="Georgia"/>
              <a:cs typeface="Georgia"/>
              <a:sym typeface="Georgia"/>
            </a:endParaRPr>
          </a:p>
          <a:p>
            <a:pPr marL="228600" lvl="0" indent="-114300" algn="l" rtl="0">
              <a:lnSpc>
                <a:spcPct val="90000"/>
              </a:lnSpc>
              <a:spcBef>
                <a:spcPts val="1000"/>
              </a:spcBef>
              <a:spcAft>
                <a:spcPts val="0"/>
              </a:spcAft>
              <a:buClr>
                <a:schemeClr val="dk1"/>
              </a:buClr>
              <a:buSzPts val="1800"/>
              <a:buNone/>
            </a:pPr>
            <a:endParaRPr sz="1800" dirty="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838200" y="167569"/>
            <a:ext cx="10923430" cy="134702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a:latin typeface="Georgia"/>
                <a:ea typeface="Georgia"/>
                <a:cs typeface="Georgia"/>
                <a:sym typeface="Georgia"/>
              </a:rPr>
              <a:t>Historical Perspectives: Evolution of pollution challenges over time.</a:t>
            </a:r>
            <a:endParaRPr/>
          </a:p>
        </p:txBody>
      </p:sp>
      <p:sp>
        <p:nvSpPr>
          <p:cNvPr id="150" name="Google Shape;150;p8"/>
          <p:cNvSpPr txBox="1">
            <a:spLocks noGrp="1"/>
          </p:cNvSpPr>
          <p:nvPr>
            <p:ph idx="1"/>
          </p:nvPr>
        </p:nvSpPr>
        <p:spPr>
          <a:xfrm>
            <a:off x="838200" y="1675106"/>
            <a:ext cx="10694340" cy="49722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400"/>
              <a:buNone/>
            </a:pPr>
            <a:r>
              <a:rPr lang="en-US" sz="1400" b="1">
                <a:latin typeface="Georgia"/>
                <a:ea typeface="Georgia"/>
                <a:cs typeface="Georgia"/>
                <a:sym typeface="Georgia"/>
              </a:rPr>
              <a:t>Industrial Revolution</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The Industrial Revolution, spanning the 18th and 19th centuries, marked a significant turning point in pollution history.</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Rapid industrialization, fueled by coal and steam power, led to widespread pollution from factories, urbanization, and transportation.</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Smokestack emissions, untreated sewage, and industrial waste polluted air and waterways, causing environmental degradation and public health crises.</a:t>
            </a:r>
            <a:endParaRPr sz="1400">
              <a:solidFill>
                <a:srgbClr val="000000"/>
              </a:solidFill>
              <a:latin typeface="Georgia"/>
              <a:ea typeface="Georgia"/>
              <a:cs typeface="Georgia"/>
              <a:sym typeface="Georgia"/>
            </a:endParaRPr>
          </a:p>
          <a:p>
            <a:pPr marL="0" lvl="0" indent="0" algn="l" rtl="0">
              <a:lnSpc>
                <a:spcPct val="90000"/>
              </a:lnSpc>
              <a:spcBef>
                <a:spcPts val="1000"/>
              </a:spcBef>
              <a:spcAft>
                <a:spcPts val="0"/>
              </a:spcAft>
              <a:buClr>
                <a:srgbClr val="000000"/>
              </a:buClr>
              <a:buSzPts val="1400"/>
              <a:buNone/>
            </a:pPr>
            <a:r>
              <a:rPr lang="en-US" sz="1400" b="1">
                <a:solidFill>
                  <a:srgbClr val="000000"/>
                </a:solidFill>
                <a:latin typeface="Georgia"/>
                <a:ea typeface="Georgia"/>
                <a:cs typeface="Georgia"/>
                <a:sym typeface="Georgia"/>
              </a:rPr>
              <a:t>Urbanization</a:t>
            </a:r>
            <a:r>
              <a:rPr lang="en-US" sz="1400" b="1">
                <a:latin typeface="Georgia"/>
                <a:ea typeface="Georgia"/>
                <a:cs typeface="Georgia"/>
                <a:sym typeface="Georgia"/>
              </a:rPr>
              <a:t> and Population Growth</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The 20th century witnessed exponential population growth and urbanization, amplifying pollution challenges.</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Increasing industrialization, reliance on fossil fuels, and expansion of transportation networks escalated pollution levels, particularly in urban areas.</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Cities became centers of pollution, characterized by smog-filled skies, contaminated water sources, and hazardous waste disposal.</a:t>
            </a:r>
            <a:endParaRPr sz="1400">
              <a:solidFill>
                <a:srgbClr val="808080"/>
              </a:solidFill>
              <a:latin typeface="Georgia"/>
              <a:ea typeface="Georgia"/>
              <a:cs typeface="Georgia"/>
              <a:sym typeface="Georgia"/>
            </a:endParaRPr>
          </a:p>
          <a:p>
            <a:pPr marL="0" lvl="0" indent="0" algn="l" rtl="0">
              <a:lnSpc>
                <a:spcPct val="90000"/>
              </a:lnSpc>
              <a:spcBef>
                <a:spcPts val="1000"/>
              </a:spcBef>
              <a:spcAft>
                <a:spcPts val="0"/>
              </a:spcAft>
              <a:buClr>
                <a:schemeClr val="dk1"/>
              </a:buClr>
              <a:buSzPts val="1400"/>
              <a:buNone/>
            </a:pPr>
            <a:r>
              <a:rPr lang="en-US" sz="1400" b="1">
                <a:latin typeface="Georgia"/>
                <a:ea typeface="Georgia"/>
                <a:cs typeface="Georgia"/>
                <a:sym typeface="Georgia"/>
              </a:rPr>
              <a:t>Environmental Awareness and Regulation</a:t>
            </a:r>
            <a:endParaRPr sz="1400">
              <a:solidFill>
                <a:srgbClr val="808080"/>
              </a:solidFill>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The latter half of the 20th century saw a rise in environmental awareness and regulatory efforts to address pollution.</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Landmark events, such as the publication of Rachel Carson's "Silent Spring" and the establishment of environmental protection agencies, spurred public outcry and policy action.</a:t>
            </a:r>
            <a:endParaRPr sz="1400">
              <a:latin typeface="Georgia"/>
              <a:ea typeface="Georgia"/>
              <a:cs typeface="Georgia"/>
              <a:sym typeface="Georgia"/>
            </a:endParaRPr>
          </a:p>
          <a:p>
            <a:pPr marL="228600" lvl="0" indent="-228600" algn="l" rtl="0">
              <a:lnSpc>
                <a:spcPct val="90000"/>
              </a:lnSpc>
              <a:spcBef>
                <a:spcPts val="1000"/>
              </a:spcBef>
              <a:spcAft>
                <a:spcPts val="0"/>
              </a:spcAft>
              <a:buClr>
                <a:srgbClr val="0D0D0D"/>
              </a:buClr>
              <a:buSzPts val="1400"/>
              <a:buChar char="•"/>
            </a:pPr>
            <a:r>
              <a:rPr lang="en-US" sz="1400">
                <a:solidFill>
                  <a:srgbClr val="0D0D0D"/>
                </a:solidFill>
                <a:latin typeface="Georgia"/>
                <a:ea typeface="Georgia"/>
                <a:cs typeface="Georgia"/>
                <a:sym typeface="Georgia"/>
              </a:rPr>
              <a:t>International agreements and conventions, such as the Kyoto Protocol and the Paris Agreement, underscored the need for global cooperation to combat pollution and mitigate climate change.</a:t>
            </a:r>
            <a:endParaRPr sz="1400">
              <a:latin typeface="Georgia"/>
              <a:ea typeface="Georgia"/>
              <a:cs typeface="Georgia"/>
              <a:sym typeface="Georgia"/>
            </a:endParaRPr>
          </a:p>
          <a:p>
            <a:pPr marL="228600" lvl="0" indent="0" algn="l" rtl="0">
              <a:lnSpc>
                <a:spcPct val="90000"/>
              </a:lnSpc>
              <a:spcBef>
                <a:spcPts val="1000"/>
              </a:spcBef>
              <a:spcAft>
                <a:spcPts val="0"/>
              </a:spcAft>
              <a:buClr>
                <a:schemeClr val="dk1"/>
              </a:buClr>
              <a:buSzPts val="3600"/>
              <a:buNone/>
            </a:pPr>
            <a:endParaRPr sz="3600">
              <a:solidFill>
                <a:srgbClr val="808080"/>
              </a:solidFill>
              <a:latin typeface="Georgia"/>
              <a:ea typeface="Georgia"/>
              <a:cs typeface="Georgia"/>
              <a:sym typeface="Georgia"/>
            </a:endParaRPr>
          </a:p>
          <a:p>
            <a:pPr marL="228600" lvl="0" indent="-127000" algn="l" rtl="0">
              <a:lnSpc>
                <a:spcPct val="90000"/>
              </a:lnSpc>
              <a:spcBef>
                <a:spcPts val="1000"/>
              </a:spcBef>
              <a:spcAft>
                <a:spcPts val="0"/>
              </a:spcAft>
              <a:buClr>
                <a:schemeClr val="dk1"/>
              </a:buClr>
              <a:buSzPts val="1600"/>
              <a:buNone/>
            </a:pPr>
            <a:endParaRPr sz="16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9"/>
          <p:cNvSpPr/>
          <p:nvPr/>
        </p:nvSpPr>
        <p:spPr>
          <a:xfrm>
            <a:off x="0" y="0"/>
            <a:ext cx="12188952" cy="6858000"/>
          </a:xfrm>
          <a:prstGeom prst="rect">
            <a:avLst/>
          </a:prstGeom>
          <a:solidFill>
            <a:srgbClr val="FCF4D4">
              <a:alpha val="4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9"/>
          <p:cNvSpPr txBox="1">
            <a:spLocks noGrp="1"/>
          </p:cNvSpPr>
          <p:nvPr>
            <p:ph type="title"/>
          </p:nvPr>
        </p:nvSpPr>
        <p:spPr>
          <a:xfrm>
            <a:off x="6513788" y="365125"/>
            <a:ext cx="4840010" cy="180730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eorgia"/>
              <a:buNone/>
            </a:pPr>
            <a:r>
              <a:rPr lang="en-US" b="1">
                <a:latin typeface="Georgia"/>
                <a:ea typeface="Georgia"/>
                <a:cs typeface="Georgia"/>
                <a:sym typeface="Georgia"/>
              </a:rPr>
              <a:t>Understanding Air Pollution</a:t>
            </a:r>
            <a:endParaRPr>
              <a:latin typeface="Georgia"/>
              <a:ea typeface="Georgia"/>
              <a:cs typeface="Georgia"/>
              <a:sym typeface="Georgia"/>
            </a:endParaRPr>
          </a:p>
          <a:p>
            <a:pPr marL="0" lvl="0" indent="0" algn="l" rtl="0">
              <a:lnSpc>
                <a:spcPct val="90000"/>
              </a:lnSpc>
              <a:spcBef>
                <a:spcPts val="0"/>
              </a:spcBef>
              <a:spcAft>
                <a:spcPts val="0"/>
              </a:spcAft>
              <a:buClr>
                <a:schemeClr val="dk1"/>
              </a:buClr>
              <a:buSzPts val="4400"/>
              <a:buFont typeface="Play"/>
              <a:buNone/>
            </a:pPr>
            <a:endParaRPr>
              <a:latin typeface="Georgia"/>
              <a:ea typeface="Georgia"/>
              <a:cs typeface="Georgia"/>
              <a:sym typeface="Georgia"/>
            </a:endParaRPr>
          </a:p>
        </p:txBody>
      </p:sp>
      <p:sp>
        <p:nvSpPr>
          <p:cNvPr id="158" name="Google Shape;158;p9"/>
          <p:cNvSpPr txBox="1">
            <a:spLocks noGrp="1"/>
          </p:cNvSpPr>
          <p:nvPr>
            <p:ph idx="1"/>
          </p:nvPr>
        </p:nvSpPr>
        <p:spPr>
          <a:xfrm>
            <a:off x="6513788" y="2333297"/>
            <a:ext cx="4840010" cy="384366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None/>
            </a:pPr>
            <a:r>
              <a:rPr lang="en-US" sz="2400">
                <a:latin typeface="Georgia"/>
                <a:ea typeface="Georgia"/>
                <a:cs typeface="Georgia"/>
                <a:sym typeface="Georgia"/>
              </a:rPr>
              <a:t>Air pollution, a pressing environmental issue, arises from various sources, each contributing to the degradation of air quality and posing risks to human health and the environment.</a:t>
            </a:r>
            <a:endParaRPr/>
          </a:p>
          <a:p>
            <a:pPr marL="0" lvl="0" indent="0" algn="l" rtl="0">
              <a:lnSpc>
                <a:spcPct val="90000"/>
              </a:lnSpc>
              <a:spcBef>
                <a:spcPts val="1000"/>
              </a:spcBef>
              <a:spcAft>
                <a:spcPts val="0"/>
              </a:spcAft>
              <a:buClr>
                <a:schemeClr val="dk1"/>
              </a:buClr>
              <a:buSzPts val="2400"/>
              <a:buNone/>
            </a:pPr>
            <a:endParaRPr sz="2400" b="1">
              <a:latin typeface="Georgia"/>
              <a:ea typeface="Georgia"/>
              <a:cs typeface="Georgia"/>
              <a:sym typeface="Georgia"/>
            </a:endParaRPr>
          </a:p>
        </p:txBody>
      </p:sp>
      <p:pic>
        <p:nvPicPr>
          <p:cNvPr id="157" name="Google Shape;157;p9" descr="A child wearing a mask holding a sign on a road with smoke stacks behind him&#10;&#10;Description automatically generated"/>
          <p:cNvPicPr preferRelativeResize="0"/>
          <p:nvPr/>
        </p:nvPicPr>
        <p:blipFill rotWithShape="1">
          <a:blip r:embed="rId3">
            <a:alphaModFix/>
          </a:blip>
          <a:srcRect l="4866" r="5945"/>
          <a:stretch/>
        </p:blipFill>
        <p:spPr>
          <a:xfrm>
            <a:off x="20" y="10"/>
            <a:ext cx="6116549" cy="6857990"/>
          </a:xfrm>
          <a:custGeom>
            <a:avLst/>
            <a:gdLst/>
            <a:ahLst/>
            <a:cxnLst/>
            <a:rect l="l" t="t" r="r" b="b"/>
            <a:pathLst>
              <a:path w="6116569" h="6879321" extrusionOk="0">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ln>
            <a:noFill/>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7216</Words>
  <Application>Microsoft Office PowerPoint</Application>
  <PresentationFormat>Widescreen</PresentationFormat>
  <Paragraphs>360</Paragraphs>
  <Slides>52</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Georgia</vt:lpstr>
      <vt:lpstr>Calibri</vt:lpstr>
      <vt:lpstr>Play</vt:lpstr>
      <vt:lpstr>Söhne</vt:lpstr>
      <vt:lpstr>Times New Roman</vt:lpstr>
      <vt:lpstr>Quattrocento Sans</vt:lpstr>
      <vt:lpstr>Noto Sans Symbols</vt:lpstr>
      <vt:lpstr>Garamond</vt:lpstr>
      <vt:lpstr>Organic</vt:lpstr>
      <vt:lpstr>Earth's Environmental Saga: A Survey of Pollution</vt:lpstr>
      <vt:lpstr>What is Pollution ?</vt:lpstr>
      <vt:lpstr>Types of Pollution</vt:lpstr>
      <vt:lpstr>Types of Pollution</vt:lpstr>
      <vt:lpstr>Types of Pollution</vt:lpstr>
      <vt:lpstr>Types of Pollution</vt:lpstr>
      <vt:lpstr>Historical Perspectives: Evolution of pollution challenges over time.</vt:lpstr>
      <vt:lpstr>Historical Perspectives: Evolution of pollution challenges over time.</vt:lpstr>
      <vt:lpstr>Understanding Air Pollution </vt:lpstr>
      <vt:lpstr>Major Contributors to Air Pollution </vt:lpstr>
      <vt:lpstr>Major Contributors to Air Pollution </vt:lpstr>
      <vt:lpstr>Major Contributors to Air Pollution </vt:lpstr>
      <vt:lpstr>Major Contributors to Air Pollution </vt:lpstr>
      <vt:lpstr>Major Contributors to Air Pollution </vt:lpstr>
      <vt:lpstr>Effects on Human Health and Ecosystems</vt:lpstr>
      <vt:lpstr>Effects on Human Health and Ecosystems</vt:lpstr>
      <vt:lpstr>Government Initiatives and Future Goals</vt:lpstr>
      <vt:lpstr>Government Initiatives and Future Goals</vt:lpstr>
      <vt:lpstr>Understanding Noise Pollution </vt:lpstr>
      <vt:lpstr>Major Contributors to Noise Pollution</vt:lpstr>
      <vt:lpstr>Characteristics of Noise Pollution:</vt:lpstr>
      <vt:lpstr>Health Impacts of Noise Pollution: Insights from Research</vt:lpstr>
      <vt:lpstr>Innovative Strategies for Urban Noise Reduction</vt:lpstr>
      <vt:lpstr>Understanding Water Pollution </vt:lpstr>
      <vt:lpstr>Causes of Water Pollution</vt:lpstr>
      <vt:lpstr>Contaminants in Water Pollution:</vt:lpstr>
      <vt:lpstr>Impact on Aquatic Life and Human Health:</vt:lpstr>
      <vt:lpstr>Impact on Human Health</vt:lpstr>
      <vt:lpstr>Government Initiatives to Prevent Water Pollution:</vt:lpstr>
      <vt:lpstr>Understanding Soil Pollution </vt:lpstr>
      <vt:lpstr>Contaminants in Soil Pollution:</vt:lpstr>
      <vt:lpstr>Extent of Soil Contamination:</vt:lpstr>
      <vt:lpstr>Soil Pollution: Agricultural Practices and Industrial Contributions</vt:lpstr>
      <vt:lpstr>Industrial Waste Data:</vt:lpstr>
      <vt:lpstr>Programs Promoting Sustainable Soil Management:</vt:lpstr>
      <vt:lpstr>Understanding Municipal Solid Waste</vt:lpstr>
      <vt:lpstr>Composition of Municipal Solid Waste:</vt:lpstr>
      <vt:lpstr>Generation of Municipal Solid Waste:</vt:lpstr>
      <vt:lpstr>Waste Management Practices: Recycling Rates and Landfill Usage</vt:lpstr>
      <vt:lpstr>Recycling Rates:</vt:lpstr>
      <vt:lpstr>Landfill Usage:</vt:lpstr>
      <vt:lpstr>Strategies to Reduce and Reuse Municipal Solid Waste</vt:lpstr>
      <vt:lpstr>Hazardous Waste</vt:lpstr>
      <vt:lpstr> Understanding Transboundary Air Pollution </vt:lpstr>
      <vt:lpstr>Regional Effects and Global Cooperation</vt:lpstr>
      <vt:lpstr> Acid Rain Overview</vt:lpstr>
      <vt:lpstr>Impact and Interventions</vt:lpstr>
      <vt:lpstr>Understanding Smog</vt:lpstr>
      <vt:lpstr>Impact and Solutions</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Earth's Environmental Saga: A Survey of Pollution</dc:title>
  <dc:creator>Mohammad Wasi</dc:creator>
  <cp:lastModifiedBy>Mohammad Wasi</cp:lastModifiedBy>
  <cp:revision>1</cp:revision>
  <dcterms:created xsi:type="dcterms:W3CDTF">2024-02-15T08:16:30Z</dcterms:created>
  <dcterms:modified xsi:type="dcterms:W3CDTF">2024-03-21T14:13:46Z</dcterms:modified>
</cp:coreProperties>
</file>